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6600"/>
    <a:srgbClr val="AD83A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58" d="100"/>
          <a:sy n="58" d="100"/>
        </p:scale>
        <p:origin x="920" y="4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236378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502729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552053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087195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76104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909286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19438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121877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89159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861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91348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E18619-3EFB-429B-9D83-CBBE5512D82E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701829-FF2C-4B6C-BE59-4107A7A3FCC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48813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>
                <a:latin typeface="Arial Black" panose="020B0A04020102020204" pitchFamily="34" charset="0"/>
              </a:rPr>
              <a:t>Marketing-Analysen</a:t>
            </a:r>
          </a:p>
        </p:txBody>
      </p:sp>
      <p:sp>
        <p:nvSpPr>
          <p:cNvPr id="5" name="Untertitel 4"/>
          <p:cNvSpPr>
            <a:spLocks noGrp="1"/>
          </p:cNvSpPr>
          <p:nvPr>
            <p:ph type="subTitle" idx="1"/>
          </p:nvPr>
        </p:nvSpPr>
        <p:spPr>
          <a:xfrm>
            <a:off x="1524000" y="4373696"/>
            <a:ext cx="9144000" cy="884104"/>
          </a:xfrm>
        </p:spPr>
        <p:txBody>
          <a:bodyPr>
            <a:normAutofit/>
          </a:bodyPr>
          <a:lstStyle/>
          <a:p>
            <a:r>
              <a:rPr lang="de-DE" sz="3600" dirty="0">
                <a:latin typeface="Arial" panose="020B0604020202020204" pitchFamily="34" charset="0"/>
                <a:cs typeface="Arial" panose="020B0604020202020204" pitchFamily="34" charset="0"/>
              </a:rPr>
              <a:t>Produktbewertung</a:t>
            </a:r>
            <a:r>
              <a:rPr lang="de-DE" sz="3600" dirty="0"/>
              <a:t>, Sortimentsgestaltung</a:t>
            </a:r>
          </a:p>
        </p:txBody>
      </p:sp>
    </p:spTree>
    <p:extLst>
      <p:ext uri="{BB962C8B-B14F-4D97-AF65-F5344CB8AC3E}">
        <p14:creationId xmlns:p14="http://schemas.microsoft.com/office/powerpoint/2010/main" val="23702388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16096" y="57021"/>
            <a:ext cx="10829582" cy="846170"/>
          </a:xfrm>
        </p:spPr>
        <p:txBody>
          <a:bodyPr>
            <a:normAutofit/>
          </a:bodyPr>
          <a:lstStyle/>
          <a:p>
            <a:pPr algn="ctr"/>
            <a:r>
              <a:rPr lang="de-DE" sz="3600" dirty="0">
                <a:latin typeface="Arial Black" panose="020B0A04020102020204" pitchFamily="34" charset="0"/>
              </a:rPr>
              <a:t>4-Felder-Portfolio-Matrix</a:t>
            </a:r>
          </a:p>
        </p:txBody>
      </p:sp>
      <p:grpSp>
        <p:nvGrpSpPr>
          <p:cNvPr id="33" name="Gruppieren 32"/>
          <p:cNvGrpSpPr/>
          <p:nvPr/>
        </p:nvGrpSpPr>
        <p:grpSpPr>
          <a:xfrm>
            <a:off x="3040655" y="804039"/>
            <a:ext cx="6577070" cy="5758818"/>
            <a:chOff x="716096" y="673018"/>
            <a:chExt cx="6577070" cy="5758818"/>
          </a:xfrm>
        </p:grpSpPr>
        <p:sp>
          <p:nvSpPr>
            <p:cNvPr id="21" name="Textfeld 20"/>
            <p:cNvSpPr txBox="1"/>
            <p:nvPr/>
          </p:nvSpPr>
          <p:spPr>
            <a:xfrm>
              <a:off x="716096" y="673018"/>
              <a:ext cx="657707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2000" dirty="0">
                  <a:latin typeface="Arial" panose="020B0604020202020204" pitchFamily="34" charset="0"/>
                  <a:cs typeface="Arial" panose="020B0604020202020204" pitchFamily="34" charset="0"/>
                </a:rPr>
                <a:t>Portfolioanalyse der Boston Consulting Group</a:t>
              </a:r>
            </a:p>
          </p:txBody>
        </p:sp>
        <p:grpSp>
          <p:nvGrpSpPr>
            <p:cNvPr id="31" name="Gruppieren 30"/>
            <p:cNvGrpSpPr/>
            <p:nvPr/>
          </p:nvGrpSpPr>
          <p:grpSpPr>
            <a:xfrm>
              <a:off x="854440" y="1266379"/>
              <a:ext cx="5371209" cy="5165457"/>
              <a:chOff x="1724772" y="1420615"/>
              <a:chExt cx="5371209" cy="5165457"/>
            </a:xfrm>
          </p:grpSpPr>
          <p:grpSp>
            <p:nvGrpSpPr>
              <p:cNvPr id="23" name="Gruppieren 22"/>
              <p:cNvGrpSpPr/>
              <p:nvPr/>
            </p:nvGrpSpPr>
            <p:grpSpPr>
              <a:xfrm>
                <a:off x="1724772" y="1420615"/>
                <a:ext cx="5371209" cy="5165457"/>
                <a:chOff x="1724772" y="1420615"/>
                <a:chExt cx="5371209" cy="5165457"/>
              </a:xfrm>
            </p:grpSpPr>
            <p:cxnSp>
              <p:nvCxnSpPr>
                <p:cNvPr id="15" name="Gerader Verbinder 14"/>
                <p:cNvCxnSpPr/>
                <p:nvPr/>
              </p:nvCxnSpPr>
              <p:spPr>
                <a:xfrm>
                  <a:off x="5038380" y="1800537"/>
                  <a:ext cx="0" cy="376833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" name="Gerader Verbinder 15"/>
                <p:cNvCxnSpPr/>
                <p:nvPr/>
              </p:nvCxnSpPr>
              <p:spPr>
                <a:xfrm rot="5400000">
                  <a:off x="4914521" y="1594050"/>
                  <a:ext cx="0" cy="376833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7" name="Textfeld 16"/>
                <p:cNvSpPr txBox="1"/>
                <p:nvPr/>
              </p:nvSpPr>
              <p:spPr>
                <a:xfrm>
                  <a:off x="3043231" y="1700308"/>
                  <a:ext cx="1739579" cy="400110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de-DE" sz="20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Fragezeichen</a:t>
                  </a:r>
                </a:p>
              </p:txBody>
            </p:sp>
            <p:sp>
              <p:nvSpPr>
                <p:cNvPr id="18" name="Textfeld 17"/>
                <p:cNvSpPr txBox="1"/>
                <p:nvPr/>
              </p:nvSpPr>
              <p:spPr>
                <a:xfrm>
                  <a:off x="5316940" y="1700308"/>
                  <a:ext cx="782587" cy="400110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de-DE" sz="20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Stars</a:t>
                  </a:r>
                </a:p>
              </p:txBody>
            </p:sp>
            <p:grpSp>
              <p:nvGrpSpPr>
                <p:cNvPr id="22" name="Gruppieren 21"/>
                <p:cNvGrpSpPr/>
                <p:nvPr/>
              </p:nvGrpSpPr>
              <p:grpSpPr>
                <a:xfrm>
                  <a:off x="1724772" y="1420615"/>
                  <a:ext cx="5371209" cy="5165457"/>
                  <a:chOff x="1724772" y="1420615"/>
                  <a:chExt cx="5371209" cy="5165457"/>
                </a:xfrm>
              </p:grpSpPr>
              <p:grpSp>
                <p:nvGrpSpPr>
                  <p:cNvPr id="13" name="Gruppieren 12"/>
                  <p:cNvGrpSpPr/>
                  <p:nvPr/>
                </p:nvGrpSpPr>
                <p:grpSpPr>
                  <a:xfrm>
                    <a:off x="1724772" y="1420615"/>
                    <a:ext cx="5371209" cy="5165457"/>
                    <a:chOff x="2782391" y="1332481"/>
                    <a:chExt cx="5371209" cy="5165457"/>
                  </a:xfrm>
                </p:grpSpPr>
                <p:grpSp>
                  <p:nvGrpSpPr>
                    <p:cNvPr id="6" name="Gruppieren 5"/>
                    <p:cNvGrpSpPr/>
                    <p:nvPr/>
                  </p:nvGrpSpPr>
                  <p:grpSpPr>
                    <a:xfrm>
                      <a:off x="4038399" y="1332481"/>
                      <a:ext cx="4115201" cy="4148252"/>
                      <a:chOff x="3445324" y="1533499"/>
                      <a:chExt cx="4115201" cy="4148252"/>
                    </a:xfrm>
                  </p:grpSpPr>
                  <p:cxnSp>
                    <p:nvCxnSpPr>
                      <p:cNvPr id="4" name="Gerade Verbindung mit Pfeil 3"/>
                      <p:cNvCxnSpPr/>
                      <p:nvPr/>
                    </p:nvCxnSpPr>
                    <p:spPr>
                      <a:xfrm flipV="1">
                        <a:off x="3478375" y="1533499"/>
                        <a:ext cx="33051" cy="4115201"/>
                      </a:xfrm>
                      <a:prstGeom prst="straightConnector1">
                        <a:avLst/>
                      </a:prstGeom>
                      <a:ln w="76200">
                        <a:solidFill>
                          <a:schemeClr val="tx1"/>
                        </a:solidFill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5" name="Gerade Verbindung mit Pfeil 4"/>
                      <p:cNvCxnSpPr/>
                      <p:nvPr/>
                    </p:nvCxnSpPr>
                    <p:spPr>
                      <a:xfrm rot="5400000" flipV="1">
                        <a:off x="5486399" y="3607625"/>
                        <a:ext cx="33051" cy="4115201"/>
                      </a:xfrm>
                      <a:prstGeom prst="straightConnector1">
                        <a:avLst/>
                      </a:prstGeom>
                      <a:ln w="76200">
                        <a:solidFill>
                          <a:schemeClr val="tx1"/>
                        </a:solidFill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</p:grpSp>
                <p:sp>
                  <p:nvSpPr>
                    <p:cNvPr id="7" name="Textfeld 6"/>
                    <p:cNvSpPr txBox="1"/>
                    <p:nvPr/>
                  </p:nvSpPr>
                  <p:spPr>
                    <a:xfrm>
                      <a:off x="4209558" y="5974718"/>
                      <a:ext cx="3464410" cy="523220"/>
                    </a:xfrm>
                    <a:prstGeom prst="rect">
                      <a:avLst/>
                    </a:prstGeom>
                  </p:spPr>
                  <p:style>
                    <a:lnRef idx="1">
                      <a:schemeClr val="accent4"/>
                    </a:lnRef>
                    <a:fillRef idx="2">
                      <a:schemeClr val="accent4"/>
                    </a:fillRef>
                    <a:effectRef idx="1">
                      <a:schemeClr val="accent4"/>
                    </a:effectRef>
                    <a:fontRef idx="minor">
                      <a:schemeClr val="dk1"/>
                    </a:fontRef>
                  </p:style>
                  <p:txBody>
                    <a:bodyPr wrap="none" rtlCol="0">
                      <a:spAutoFit/>
                    </a:bodyPr>
                    <a:lstStyle/>
                    <a:p>
                      <a:r>
                        <a:rPr lang="de-DE" sz="2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Relativer Marktanteil</a:t>
                      </a:r>
                    </a:p>
                  </p:txBody>
                </p:sp>
                <p:sp>
                  <p:nvSpPr>
                    <p:cNvPr id="8" name="Textfeld 7"/>
                    <p:cNvSpPr txBox="1"/>
                    <p:nvPr/>
                  </p:nvSpPr>
                  <p:spPr>
                    <a:xfrm rot="16200000">
                      <a:off x="2118704" y="3277269"/>
                      <a:ext cx="2702984" cy="523220"/>
                    </a:xfrm>
                    <a:prstGeom prst="rect">
                      <a:avLst/>
                    </a:prstGeom>
                  </p:spPr>
                  <p:style>
                    <a:lnRef idx="1">
                      <a:schemeClr val="accent4"/>
                    </a:lnRef>
                    <a:fillRef idx="2">
                      <a:schemeClr val="accent4"/>
                    </a:fillRef>
                    <a:effectRef idx="1">
                      <a:schemeClr val="accent4"/>
                    </a:effectRef>
                    <a:fontRef idx="minor">
                      <a:schemeClr val="dk1"/>
                    </a:fontRef>
                  </p:style>
                  <p:txBody>
                    <a:bodyPr wrap="none" rtlCol="0">
                      <a:spAutoFit/>
                    </a:bodyPr>
                    <a:lstStyle/>
                    <a:p>
                      <a:r>
                        <a:rPr lang="de-DE" sz="28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Marktwachstum</a:t>
                      </a:r>
                    </a:p>
                  </p:txBody>
                </p:sp>
                <p:sp>
                  <p:nvSpPr>
                    <p:cNvPr id="9" name="Textfeld 8"/>
                    <p:cNvSpPr txBox="1"/>
                    <p:nvPr/>
                  </p:nvSpPr>
                  <p:spPr>
                    <a:xfrm>
                      <a:off x="2782391" y="5019068"/>
                      <a:ext cx="1111202" cy="461665"/>
                    </a:xfrm>
                    <a:prstGeom prst="rect">
                      <a:avLst/>
                    </a:prstGeom>
                    <a:noFill/>
                  </p:spPr>
                  <p:txBody>
                    <a:bodyPr wrap="none" rtlCol="0">
                      <a:spAutoFit/>
                    </a:bodyPr>
                    <a:lstStyle/>
                    <a:p>
                      <a:r>
                        <a:rPr lang="de-DE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niedrig</a:t>
                      </a:r>
                    </a:p>
                  </p:txBody>
                </p:sp>
                <p:sp>
                  <p:nvSpPr>
                    <p:cNvPr id="10" name="Textfeld 9"/>
                    <p:cNvSpPr txBox="1"/>
                    <p:nvPr/>
                  </p:nvSpPr>
                  <p:spPr>
                    <a:xfrm>
                      <a:off x="4104501" y="5497415"/>
                      <a:ext cx="1111202" cy="461665"/>
                    </a:xfrm>
                    <a:prstGeom prst="rect">
                      <a:avLst/>
                    </a:prstGeom>
                    <a:noFill/>
                  </p:spPr>
                  <p:txBody>
                    <a:bodyPr wrap="none" rtlCol="0">
                      <a:spAutoFit/>
                    </a:bodyPr>
                    <a:lstStyle/>
                    <a:p>
                      <a:r>
                        <a:rPr lang="de-DE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niedrig</a:t>
                      </a:r>
                    </a:p>
                  </p:txBody>
                </p:sp>
                <p:sp>
                  <p:nvSpPr>
                    <p:cNvPr id="11" name="Textfeld 10"/>
                    <p:cNvSpPr txBox="1"/>
                    <p:nvPr/>
                  </p:nvSpPr>
                  <p:spPr>
                    <a:xfrm>
                      <a:off x="7023974" y="5447682"/>
                      <a:ext cx="853119" cy="461665"/>
                    </a:xfrm>
                    <a:prstGeom prst="rect">
                      <a:avLst/>
                    </a:prstGeom>
                    <a:noFill/>
                  </p:spPr>
                  <p:txBody>
                    <a:bodyPr wrap="none" rtlCol="0">
                      <a:spAutoFit/>
                    </a:bodyPr>
                    <a:lstStyle/>
                    <a:p>
                      <a:r>
                        <a:rPr lang="de-DE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hoch</a:t>
                      </a:r>
                    </a:p>
                  </p:txBody>
                </p:sp>
                <p:sp>
                  <p:nvSpPr>
                    <p:cNvPr id="12" name="Textfeld 11"/>
                    <p:cNvSpPr txBox="1"/>
                    <p:nvPr/>
                  </p:nvSpPr>
                  <p:spPr>
                    <a:xfrm>
                      <a:off x="3024669" y="1597026"/>
                      <a:ext cx="853119" cy="461665"/>
                    </a:xfrm>
                    <a:prstGeom prst="rect">
                      <a:avLst/>
                    </a:prstGeom>
                    <a:noFill/>
                  </p:spPr>
                  <p:txBody>
                    <a:bodyPr wrap="none" rtlCol="0">
                      <a:spAutoFit/>
                    </a:bodyPr>
                    <a:lstStyle/>
                    <a:p>
                      <a:r>
                        <a:rPr lang="de-DE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hoch</a:t>
                      </a:r>
                    </a:p>
                  </p:txBody>
                </p:sp>
              </p:grpSp>
              <p:sp>
                <p:nvSpPr>
                  <p:cNvPr id="19" name="Textfeld 18"/>
                  <p:cNvSpPr txBox="1"/>
                  <p:nvPr/>
                </p:nvSpPr>
                <p:spPr>
                  <a:xfrm>
                    <a:off x="3056541" y="3514732"/>
                    <a:ext cx="1624163" cy="400110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r>
                      <a:rPr lang="de-DE" sz="2000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Arme Hunde</a:t>
                    </a:r>
                  </a:p>
                </p:txBody>
              </p:sp>
              <p:sp>
                <p:nvSpPr>
                  <p:cNvPr id="20" name="Textfeld 19"/>
                  <p:cNvSpPr txBox="1"/>
                  <p:nvPr/>
                </p:nvSpPr>
                <p:spPr>
                  <a:xfrm>
                    <a:off x="5338974" y="3507567"/>
                    <a:ext cx="1340432" cy="400110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r>
                      <a:rPr lang="de-DE" sz="2000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Milchkühe</a:t>
                    </a:r>
                  </a:p>
                </p:txBody>
              </p:sp>
            </p:grpSp>
          </p:grpSp>
          <p:sp>
            <p:nvSpPr>
              <p:cNvPr id="24" name="Ellipse 23"/>
              <p:cNvSpPr/>
              <p:nvPr/>
            </p:nvSpPr>
            <p:spPr>
              <a:xfrm>
                <a:off x="5354355" y="2189638"/>
                <a:ext cx="612000" cy="612000"/>
              </a:xfrm>
              <a:prstGeom prst="ellipse">
                <a:avLst/>
              </a:prstGeom>
              <a:solidFill>
                <a:srgbClr val="AD83A2"/>
              </a:solidFill>
              <a:ln>
                <a:solidFill>
                  <a:schemeClr val="tx1"/>
                </a:solidFill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5" name="Ellipse 24"/>
              <p:cNvSpPr/>
              <p:nvPr/>
            </p:nvSpPr>
            <p:spPr>
              <a:xfrm>
                <a:off x="5750355" y="2912845"/>
                <a:ext cx="432000" cy="432000"/>
              </a:xfrm>
              <a:prstGeom prst="ellipse">
                <a:avLst/>
              </a:prstGeom>
              <a:solidFill>
                <a:srgbClr val="996600"/>
              </a:solidFill>
              <a:ln>
                <a:solidFill>
                  <a:schemeClr val="tx1"/>
                </a:solidFill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6" name="Ellipse 25"/>
              <p:cNvSpPr/>
              <p:nvPr/>
            </p:nvSpPr>
            <p:spPr>
              <a:xfrm>
                <a:off x="5807459" y="3988106"/>
                <a:ext cx="828000" cy="828000"/>
              </a:xfrm>
              <a:prstGeom prst="ellipse">
                <a:avLst/>
              </a:prstGeom>
              <a:solidFill>
                <a:srgbClr val="FFC000"/>
              </a:solidFill>
              <a:ln>
                <a:solidFill>
                  <a:schemeClr val="tx1"/>
                </a:solidFill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7" name="Ellipse 26"/>
              <p:cNvSpPr/>
              <p:nvPr/>
            </p:nvSpPr>
            <p:spPr>
              <a:xfrm>
                <a:off x="3309937" y="4886791"/>
                <a:ext cx="360000" cy="360000"/>
              </a:xfrm>
              <a:prstGeom prst="ellipse">
                <a:avLst/>
              </a:prstGeom>
              <a:solidFill>
                <a:srgbClr val="00B050"/>
              </a:solidFill>
              <a:ln>
                <a:solidFill>
                  <a:schemeClr val="tx1"/>
                </a:solidFill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8" name="Ellipse 27"/>
              <p:cNvSpPr/>
              <p:nvPr/>
            </p:nvSpPr>
            <p:spPr>
              <a:xfrm>
                <a:off x="3282556" y="2758360"/>
                <a:ext cx="360000" cy="360000"/>
              </a:xfrm>
              <a:prstGeom prst="ellipse">
                <a:avLst/>
              </a:prstGeom>
              <a:ln>
                <a:solidFill>
                  <a:schemeClr val="tx1"/>
                </a:solidFill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9" name="Ellipse 28"/>
              <p:cNvSpPr/>
              <p:nvPr/>
            </p:nvSpPr>
            <p:spPr>
              <a:xfrm>
                <a:off x="3684523" y="2177495"/>
                <a:ext cx="504000" cy="504000"/>
              </a:xfrm>
              <a:prstGeom prst="ellipse">
                <a:avLst/>
              </a:prstGeom>
              <a:solidFill>
                <a:srgbClr val="002060"/>
              </a:solidFill>
              <a:ln>
                <a:solidFill>
                  <a:schemeClr val="tx1"/>
                </a:solidFill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0" name="Ellipse 29"/>
              <p:cNvSpPr/>
              <p:nvPr/>
            </p:nvSpPr>
            <p:spPr>
              <a:xfrm>
                <a:off x="4280197" y="2391516"/>
                <a:ext cx="504000" cy="504000"/>
              </a:xfrm>
              <a:prstGeom prst="ellipse">
                <a:avLst/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sp>
          <p:nvSpPr>
            <p:cNvPr id="32" name="Pfeil: nach links gekrümmt 31"/>
            <p:cNvSpPr/>
            <p:nvPr/>
          </p:nvSpPr>
          <p:spPr>
            <a:xfrm>
              <a:off x="3734717" y="2865050"/>
              <a:ext cx="672029" cy="973476"/>
            </a:xfrm>
            <a:prstGeom prst="curvedLef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7348941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</Words>
  <Application>Microsoft Office PowerPoint</Application>
  <PresentationFormat>Breitbild</PresentationFormat>
  <Paragraphs>14</Paragraphs>
  <Slides>2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7" baseType="lpstr">
      <vt:lpstr>Arial</vt:lpstr>
      <vt:lpstr>Arial Black</vt:lpstr>
      <vt:lpstr>Calibri</vt:lpstr>
      <vt:lpstr>Calibri Light</vt:lpstr>
      <vt:lpstr>Office</vt:lpstr>
      <vt:lpstr>Marketing-Analysen</vt:lpstr>
      <vt:lpstr>4-Felder-Portfolio-Matrix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Marion Schröder</dc:creator>
  <cp:lastModifiedBy>Marion Schröder</cp:lastModifiedBy>
  <cp:revision>10</cp:revision>
  <dcterms:created xsi:type="dcterms:W3CDTF">2017-02-02T17:06:48Z</dcterms:created>
  <dcterms:modified xsi:type="dcterms:W3CDTF">2017-02-05T09:38:50Z</dcterms:modified>
</cp:coreProperties>
</file>

<file path=docProps/thumbnail.jpeg>
</file>