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96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9" r:id="rId3"/>
    <p:sldId id="257" r:id="rId4"/>
    <p:sldId id="258" r:id="rId5"/>
    <p:sldId id="263" r:id="rId6"/>
    <p:sldId id="265" r:id="rId7"/>
    <p:sldId id="268" r:id="rId8"/>
    <p:sldId id="269" r:id="rId9"/>
    <p:sldId id="270" r:id="rId10"/>
    <p:sldId id="262" r:id="rId11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81783" autoAdjust="0"/>
  </p:normalViewPr>
  <p:slideViewPr>
    <p:cSldViewPr snapToGrid="0">
      <p:cViewPr varScale="1">
        <p:scale>
          <a:sx n="58" d="100"/>
          <a:sy n="58" d="100"/>
        </p:scale>
        <p:origin x="920" y="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70" d="100"/>
        <a:sy n="70" d="100"/>
      </p:scale>
      <p:origin x="0" y="0"/>
    </p:cViewPr>
  </p:sorterViewPr>
  <p:notesViewPr>
    <p:cSldViewPr snapToGrid="0">
      <p:cViewPr varScale="1">
        <p:scale>
          <a:sx n="40" d="100"/>
          <a:sy n="40" d="100"/>
        </p:scale>
        <p:origin x="2290" y="2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D9B28EF-A8A7-4FD6-8A90-7B23DDCF33FC}" type="doc">
      <dgm:prSet loTypeId="urn:microsoft.com/office/officeart/2005/8/layout/hierarchy3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DF617B4A-AF87-45E1-B699-5884A912324A}">
      <dgm:prSet custT="1"/>
      <dgm:spPr/>
      <dgm:t>
        <a:bodyPr/>
        <a:lstStyle/>
        <a:p>
          <a:pPr rtl="0"/>
          <a:r>
            <a:rPr lang="de-DE" sz="2800" b="1" baseline="0" dirty="0">
              <a:latin typeface="Arial Narrow" panose="020B0606020202030204" pitchFamily="34" charset="0"/>
            </a:rPr>
            <a:t>Konsumgüter-marketing</a:t>
          </a:r>
          <a:endParaRPr lang="de-DE" sz="2800" dirty="0">
            <a:latin typeface="Arial Narrow" panose="020B0606020202030204" pitchFamily="34" charset="0"/>
          </a:endParaRPr>
        </a:p>
      </dgm:t>
    </dgm:pt>
    <dgm:pt modelId="{C006DC8F-DBE3-461F-A24C-25111CDB9A4C}" type="parTrans" cxnId="{9D022651-0557-4701-A0E5-2697AB5AB686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A3205016-82DF-41F2-97B1-451EDB036151}" type="sibTrans" cxnId="{9D022651-0557-4701-A0E5-2697AB5AB686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21E823D1-9B95-4E0B-BE15-4E0FC1C414DF}">
      <dgm:prSet custT="1"/>
      <dgm:spPr/>
      <dgm:t>
        <a:bodyPr/>
        <a:lstStyle/>
        <a:p>
          <a:pPr rtl="0"/>
          <a:r>
            <a:rPr lang="de-DE" sz="2000" dirty="0">
              <a:latin typeface="Arial Narrow" panose="020B0606020202030204" pitchFamily="34" charset="0"/>
            </a:rPr>
            <a:t>Massen-produkte</a:t>
          </a:r>
        </a:p>
      </dgm:t>
    </dgm:pt>
    <dgm:pt modelId="{67C176A9-EF55-489B-823E-9346EF8878D1}" type="parTrans" cxnId="{B1AE1AB3-5121-4200-9046-1CEF04B1120D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746DAA3B-C270-4AB8-8673-6A7E49128804}" type="sibTrans" cxnId="{B1AE1AB3-5121-4200-9046-1CEF04B1120D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C52A98B2-1EF0-4EE1-9B7F-46A17495AA98}">
      <dgm:prSet custT="1"/>
      <dgm:spPr/>
      <dgm:t>
        <a:bodyPr/>
        <a:lstStyle/>
        <a:p>
          <a:pPr rtl="0"/>
          <a:r>
            <a:rPr lang="de-DE" sz="2000" dirty="0">
              <a:latin typeface="Arial Narrow" panose="020B0606020202030204" pitchFamily="34" charset="0"/>
            </a:rPr>
            <a:t>Hohe Anzahl von Nachfragern </a:t>
          </a:r>
        </a:p>
      </dgm:t>
    </dgm:pt>
    <dgm:pt modelId="{09A98F25-D27D-4360-A9B4-0D6672373B86}" type="parTrans" cxnId="{9F0F812A-F75C-4B0E-9FC1-71031950D4F6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677F65A7-A098-4664-957D-82D29D85E990}" type="sibTrans" cxnId="{9F0F812A-F75C-4B0E-9FC1-71031950D4F6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CBB274C1-78EF-4BD6-AE90-6B845EDE0FA3}">
      <dgm:prSet custT="1"/>
      <dgm:spPr/>
      <dgm:t>
        <a:bodyPr/>
        <a:lstStyle/>
        <a:p>
          <a:pPr rtl="0"/>
          <a:r>
            <a:rPr lang="de-DE" sz="2000" dirty="0">
              <a:latin typeface="Arial Narrow" panose="020B0606020202030204" pitchFamily="34" charset="0"/>
            </a:rPr>
            <a:t>Vertrieb</a:t>
          </a:r>
          <a:br>
            <a:rPr lang="de-DE" sz="2000" dirty="0">
              <a:latin typeface="Arial Narrow" panose="020B0606020202030204" pitchFamily="34" charset="0"/>
            </a:rPr>
          </a:br>
          <a:r>
            <a:rPr lang="de-DE" sz="2000" dirty="0">
              <a:latin typeface="Arial Narrow" panose="020B0606020202030204" pitchFamily="34" charset="0"/>
            </a:rPr>
            <a:t>mehrstufig</a:t>
          </a:r>
        </a:p>
      </dgm:t>
    </dgm:pt>
    <dgm:pt modelId="{9484C710-94CD-4343-B8BE-F5CC953A0E0C}" type="parTrans" cxnId="{C103568D-6F52-4D23-96E7-911BA5C82F2C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698AA81D-C283-44AF-BC53-0E0D91DA203E}" type="sibTrans" cxnId="{C103568D-6F52-4D23-96E7-911BA5C82F2C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45147AAF-DF7A-44E2-84EE-3B7BE8DD90A1}" type="pres">
      <dgm:prSet presAssocID="{FD9B28EF-A8A7-4FD6-8A90-7B23DDCF33FC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B074B673-B095-4AC6-9980-638D58408A4C}" type="pres">
      <dgm:prSet presAssocID="{DF617B4A-AF87-45E1-B699-5884A912324A}" presName="root" presStyleCnt="0"/>
      <dgm:spPr/>
    </dgm:pt>
    <dgm:pt modelId="{AFC4042C-D578-427D-8890-32E531D0058F}" type="pres">
      <dgm:prSet presAssocID="{DF617B4A-AF87-45E1-B699-5884A912324A}" presName="rootComposite" presStyleCnt="0"/>
      <dgm:spPr/>
    </dgm:pt>
    <dgm:pt modelId="{C549808A-82BE-4B03-847B-8C9EE4FE38D3}" type="pres">
      <dgm:prSet presAssocID="{DF617B4A-AF87-45E1-B699-5884A912324A}" presName="rootText" presStyleLbl="node1" presStyleIdx="0" presStyleCnt="1" custScaleX="144947"/>
      <dgm:spPr/>
    </dgm:pt>
    <dgm:pt modelId="{2622C531-0104-419B-8A4B-FBAC34C9DC51}" type="pres">
      <dgm:prSet presAssocID="{DF617B4A-AF87-45E1-B699-5884A912324A}" presName="rootConnector" presStyleLbl="node1" presStyleIdx="0" presStyleCnt="1"/>
      <dgm:spPr/>
    </dgm:pt>
    <dgm:pt modelId="{655F6F99-4641-484C-AAA4-4449CBD11527}" type="pres">
      <dgm:prSet presAssocID="{DF617B4A-AF87-45E1-B699-5884A912324A}" presName="childShape" presStyleCnt="0"/>
      <dgm:spPr/>
    </dgm:pt>
    <dgm:pt modelId="{151F3663-76AF-4DCF-9E9E-B06736AF3881}" type="pres">
      <dgm:prSet presAssocID="{67C176A9-EF55-489B-823E-9346EF8878D1}" presName="Name13" presStyleLbl="parChTrans1D2" presStyleIdx="0" presStyleCnt="3"/>
      <dgm:spPr/>
    </dgm:pt>
    <dgm:pt modelId="{B10210E2-D83E-437D-AC98-CFE3A7E35F2E}" type="pres">
      <dgm:prSet presAssocID="{21E823D1-9B95-4E0B-BE15-4E0FC1C414DF}" presName="childText" presStyleLbl="bgAcc1" presStyleIdx="0" presStyleCnt="3">
        <dgm:presLayoutVars>
          <dgm:bulletEnabled val="1"/>
        </dgm:presLayoutVars>
      </dgm:prSet>
      <dgm:spPr/>
    </dgm:pt>
    <dgm:pt modelId="{2389C027-B282-4F42-A461-D93E2A6D3049}" type="pres">
      <dgm:prSet presAssocID="{09A98F25-D27D-4360-A9B4-0D6672373B86}" presName="Name13" presStyleLbl="parChTrans1D2" presStyleIdx="1" presStyleCnt="3"/>
      <dgm:spPr/>
    </dgm:pt>
    <dgm:pt modelId="{8B3DD60C-5605-4877-82AD-D254F3DB6E17}" type="pres">
      <dgm:prSet presAssocID="{C52A98B2-1EF0-4EE1-9B7F-46A17495AA98}" presName="childText" presStyleLbl="bgAcc1" presStyleIdx="1" presStyleCnt="3">
        <dgm:presLayoutVars>
          <dgm:bulletEnabled val="1"/>
        </dgm:presLayoutVars>
      </dgm:prSet>
      <dgm:spPr/>
    </dgm:pt>
    <dgm:pt modelId="{A9F14C81-DB19-41F5-8DFA-76A3CF15AD95}" type="pres">
      <dgm:prSet presAssocID="{9484C710-94CD-4343-B8BE-F5CC953A0E0C}" presName="Name13" presStyleLbl="parChTrans1D2" presStyleIdx="2" presStyleCnt="3"/>
      <dgm:spPr/>
    </dgm:pt>
    <dgm:pt modelId="{E0E40857-ABDF-422A-809A-D0B40945478C}" type="pres">
      <dgm:prSet presAssocID="{CBB274C1-78EF-4BD6-AE90-6B845EDE0FA3}" presName="childText" presStyleLbl="bgAcc1" presStyleIdx="2" presStyleCnt="3">
        <dgm:presLayoutVars>
          <dgm:bulletEnabled val="1"/>
        </dgm:presLayoutVars>
      </dgm:prSet>
      <dgm:spPr/>
    </dgm:pt>
  </dgm:ptLst>
  <dgm:cxnLst>
    <dgm:cxn modelId="{ADB5BB2D-2509-48CE-8C91-C249BCE282FA}" type="presOf" srcId="{FD9B28EF-A8A7-4FD6-8A90-7B23DDCF33FC}" destId="{45147AAF-DF7A-44E2-84EE-3B7BE8DD90A1}" srcOrd="0" destOrd="0" presId="urn:microsoft.com/office/officeart/2005/8/layout/hierarchy3"/>
    <dgm:cxn modelId="{9D022651-0557-4701-A0E5-2697AB5AB686}" srcId="{FD9B28EF-A8A7-4FD6-8A90-7B23DDCF33FC}" destId="{DF617B4A-AF87-45E1-B699-5884A912324A}" srcOrd="0" destOrd="0" parTransId="{C006DC8F-DBE3-461F-A24C-25111CDB9A4C}" sibTransId="{A3205016-82DF-41F2-97B1-451EDB036151}"/>
    <dgm:cxn modelId="{172A2DEF-3868-46D7-AB2C-AEC229FC0CEB}" type="presOf" srcId="{67C176A9-EF55-489B-823E-9346EF8878D1}" destId="{151F3663-76AF-4DCF-9E9E-B06736AF3881}" srcOrd="0" destOrd="0" presId="urn:microsoft.com/office/officeart/2005/8/layout/hierarchy3"/>
    <dgm:cxn modelId="{B1AE1AB3-5121-4200-9046-1CEF04B1120D}" srcId="{DF617B4A-AF87-45E1-B699-5884A912324A}" destId="{21E823D1-9B95-4E0B-BE15-4E0FC1C414DF}" srcOrd="0" destOrd="0" parTransId="{67C176A9-EF55-489B-823E-9346EF8878D1}" sibTransId="{746DAA3B-C270-4AB8-8673-6A7E49128804}"/>
    <dgm:cxn modelId="{9EBE9326-8EA4-42B8-8B2A-553D481E0AFA}" type="presOf" srcId="{DF617B4A-AF87-45E1-B699-5884A912324A}" destId="{2622C531-0104-419B-8A4B-FBAC34C9DC51}" srcOrd="1" destOrd="0" presId="urn:microsoft.com/office/officeart/2005/8/layout/hierarchy3"/>
    <dgm:cxn modelId="{576221B0-FDAD-4A6A-BE9B-EEC59C76B082}" type="presOf" srcId="{21E823D1-9B95-4E0B-BE15-4E0FC1C414DF}" destId="{B10210E2-D83E-437D-AC98-CFE3A7E35F2E}" srcOrd="0" destOrd="0" presId="urn:microsoft.com/office/officeart/2005/8/layout/hierarchy3"/>
    <dgm:cxn modelId="{94A5E9C3-9A62-4E29-A6FD-B557DAB2B3E9}" type="presOf" srcId="{C52A98B2-1EF0-4EE1-9B7F-46A17495AA98}" destId="{8B3DD60C-5605-4877-82AD-D254F3DB6E17}" srcOrd="0" destOrd="0" presId="urn:microsoft.com/office/officeart/2005/8/layout/hierarchy3"/>
    <dgm:cxn modelId="{B042716A-67DD-4B0D-8B6D-62AD8A1DD724}" type="presOf" srcId="{09A98F25-D27D-4360-A9B4-0D6672373B86}" destId="{2389C027-B282-4F42-A461-D93E2A6D3049}" srcOrd="0" destOrd="0" presId="urn:microsoft.com/office/officeart/2005/8/layout/hierarchy3"/>
    <dgm:cxn modelId="{C103568D-6F52-4D23-96E7-911BA5C82F2C}" srcId="{DF617B4A-AF87-45E1-B699-5884A912324A}" destId="{CBB274C1-78EF-4BD6-AE90-6B845EDE0FA3}" srcOrd="2" destOrd="0" parTransId="{9484C710-94CD-4343-B8BE-F5CC953A0E0C}" sibTransId="{698AA81D-C283-44AF-BC53-0E0D91DA203E}"/>
    <dgm:cxn modelId="{B34ADB3C-B885-4E0F-85FB-6FC453A12471}" type="presOf" srcId="{CBB274C1-78EF-4BD6-AE90-6B845EDE0FA3}" destId="{E0E40857-ABDF-422A-809A-D0B40945478C}" srcOrd="0" destOrd="0" presId="urn:microsoft.com/office/officeart/2005/8/layout/hierarchy3"/>
    <dgm:cxn modelId="{9F0F812A-F75C-4B0E-9FC1-71031950D4F6}" srcId="{DF617B4A-AF87-45E1-B699-5884A912324A}" destId="{C52A98B2-1EF0-4EE1-9B7F-46A17495AA98}" srcOrd="1" destOrd="0" parTransId="{09A98F25-D27D-4360-A9B4-0D6672373B86}" sibTransId="{677F65A7-A098-4664-957D-82D29D85E990}"/>
    <dgm:cxn modelId="{3C59D8A3-72B4-4BB0-A561-FB9205B7D2AE}" type="presOf" srcId="{DF617B4A-AF87-45E1-B699-5884A912324A}" destId="{C549808A-82BE-4B03-847B-8C9EE4FE38D3}" srcOrd="0" destOrd="0" presId="urn:microsoft.com/office/officeart/2005/8/layout/hierarchy3"/>
    <dgm:cxn modelId="{53798A97-D2DE-4C6F-AFBF-27F1D476EB97}" type="presOf" srcId="{9484C710-94CD-4343-B8BE-F5CC953A0E0C}" destId="{A9F14C81-DB19-41F5-8DFA-76A3CF15AD95}" srcOrd="0" destOrd="0" presId="urn:microsoft.com/office/officeart/2005/8/layout/hierarchy3"/>
    <dgm:cxn modelId="{1AED7EED-C345-45B0-B98B-F8CEF0C9E182}" type="presParOf" srcId="{45147AAF-DF7A-44E2-84EE-3B7BE8DD90A1}" destId="{B074B673-B095-4AC6-9980-638D58408A4C}" srcOrd="0" destOrd="0" presId="urn:microsoft.com/office/officeart/2005/8/layout/hierarchy3"/>
    <dgm:cxn modelId="{09D34BBE-DB96-4E85-89F7-9A21EB71430C}" type="presParOf" srcId="{B074B673-B095-4AC6-9980-638D58408A4C}" destId="{AFC4042C-D578-427D-8890-32E531D0058F}" srcOrd="0" destOrd="0" presId="urn:microsoft.com/office/officeart/2005/8/layout/hierarchy3"/>
    <dgm:cxn modelId="{F5798C4F-3C21-46B7-81EE-549ADE70EC93}" type="presParOf" srcId="{AFC4042C-D578-427D-8890-32E531D0058F}" destId="{C549808A-82BE-4B03-847B-8C9EE4FE38D3}" srcOrd="0" destOrd="0" presId="urn:microsoft.com/office/officeart/2005/8/layout/hierarchy3"/>
    <dgm:cxn modelId="{51762BE8-BF37-4C24-80EB-4C568A274967}" type="presParOf" srcId="{AFC4042C-D578-427D-8890-32E531D0058F}" destId="{2622C531-0104-419B-8A4B-FBAC34C9DC51}" srcOrd="1" destOrd="0" presId="urn:microsoft.com/office/officeart/2005/8/layout/hierarchy3"/>
    <dgm:cxn modelId="{36858FEC-E2DF-485B-A2D9-21098C9FF63C}" type="presParOf" srcId="{B074B673-B095-4AC6-9980-638D58408A4C}" destId="{655F6F99-4641-484C-AAA4-4449CBD11527}" srcOrd="1" destOrd="0" presId="urn:microsoft.com/office/officeart/2005/8/layout/hierarchy3"/>
    <dgm:cxn modelId="{0A8065E4-1D63-4FC7-8EF5-BAA8BD371FE4}" type="presParOf" srcId="{655F6F99-4641-484C-AAA4-4449CBD11527}" destId="{151F3663-76AF-4DCF-9E9E-B06736AF3881}" srcOrd="0" destOrd="0" presId="urn:microsoft.com/office/officeart/2005/8/layout/hierarchy3"/>
    <dgm:cxn modelId="{011E993A-4876-4233-8749-F51FF2973781}" type="presParOf" srcId="{655F6F99-4641-484C-AAA4-4449CBD11527}" destId="{B10210E2-D83E-437D-AC98-CFE3A7E35F2E}" srcOrd="1" destOrd="0" presId="urn:microsoft.com/office/officeart/2005/8/layout/hierarchy3"/>
    <dgm:cxn modelId="{9ABBBFEC-B406-4E71-8C99-74EFF5476EFF}" type="presParOf" srcId="{655F6F99-4641-484C-AAA4-4449CBD11527}" destId="{2389C027-B282-4F42-A461-D93E2A6D3049}" srcOrd="2" destOrd="0" presId="urn:microsoft.com/office/officeart/2005/8/layout/hierarchy3"/>
    <dgm:cxn modelId="{ECBC3418-C86B-44E0-AC18-E00E73BE49B2}" type="presParOf" srcId="{655F6F99-4641-484C-AAA4-4449CBD11527}" destId="{8B3DD60C-5605-4877-82AD-D254F3DB6E17}" srcOrd="3" destOrd="0" presId="urn:microsoft.com/office/officeart/2005/8/layout/hierarchy3"/>
    <dgm:cxn modelId="{ECE3DE11-8835-4820-9ADA-A5A37CB6C251}" type="presParOf" srcId="{655F6F99-4641-484C-AAA4-4449CBD11527}" destId="{A9F14C81-DB19-41F5-8DFA-76A3CF15AD95}" srcOrd="4" destOrd="0" presId="urn:microsoft.com/office/officeart/2005/8/layout/hierarchy3"/>
    <dgm:cxn modelId="{AA8BB712-6052-454C-8114-FFD02E6AF537}" type="presParOf" srcId="{655F6F99-4641-484C-AAA4-4449CBD11527}" destId="{E0E40857-ABDF-422A-809A-D0B40945478C}" srcOrd="5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DD04744-2EFE-4694-A548-927690541755}" type="doc">
      <dgm:prSet loTypeId="urn:microsoft.com/office/officeart/2005/8/layout/hierarchy3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3A0CB157-287F-4E81-894B-8175FD81C515}">
      <dgm:prSet custT="1"/>
      <dgm:spPr/>
      <dgm:t>
        <a:bodyPr/>
        <a:lstStyle/>
        <a:p>
          <a:pPr rtl="0"/>
          <a:r>
            <a:rPr lang="de-DE" sz="2800" b="1" baseline="0" dirty="0">
              <a:latin typeface="Arial Narrow" panose="020B0606020202030204" pitchFamily="34" charset="0"/>
            </a:rPr>
            <a:t>Investitionsgüter-marketing</a:t>
          </a:r>
          <a:endParaRPr lang="de-DE" sz="2800" dirty="0">
            <a:latin typeface="Arial Narrow" panose="020B0606020202030204" pitchFamily="34" charset="0"/>
          </a:endParaRPr>
        </a:p>
      </dgm:t>
    </dgm:pt>
    <dgm:pt modelId="{8270381B-4E63-4359-B02D-54B05861308A}" type="parTrans" cxnId="{EE57BAD5-BD6D-467E-ADA5-51930C23D2DE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DA11A8E8-E68D-44E9-BC00-E61CD7E7E0E1}" type="sibTrans" cxnId="{EE57BAD5-BD6D-467E-ADA5-51930C23D2DE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1BA538E5-F4F1-4B11-A546-E8700CDB5682}">
      <dgm:prSet custT="1"/>
      <dgm:spPr/>
      <dgm:t>
        <a:bodyPr/>
        <a:lstStyle/>
        <a:p>
          <a:pPr rtl="0"/>
          <a:r>
            <a:rPr lang="de-DE" sz="2000" dirty="0">
              <a:latin typeface="Arial Narrow" panose="020B0606020202030204" pitchFamily="34" charset="0"/>
            </a:rPr>
            <a:t>Anlagen, Maschinen, Spezial-anfertigungen</a:t>
          </a:r>
        </a:p>
      </dgm:t>
    </dgm:pt>
    <dgm:pt modelId="{E8F2CED8-2B23-4AE4-BE52-C030BCFAE4D0}" type="parTrans" cxnId="{87B371F9-A31F-4169-8EE5-97CD983CFF2D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CB450256-C1F8-46E5-B861-259F1643C791}" type="sibTrans" cxnId="{87B371F9-A31F-4169-8EE5-97CD983CFF2D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4414B696-9517-4DCD-849D-54604911BC7D}">
      <dgm:prSet custT="1"/>
      <dgm:spPr/>
      <dgm:t>
        <a:bodyPr/>
        <a:lstStyle/>
        <a:p>
          <a:pPr rtl="0"/>
          <a:r>
            <a:rPr lang="de-DE" sz="2000" dirty="0">
              <a:latin typeface="Arial Narrow" panose="020B0606020202030204" pitchFamily="34" charset="0"/>
            </a:rPr>
            <a:t>Nachfrager:</a:t>
          </a:r>
          <a:r>
            <a:rPr lang="de-DE" sz="2400" dirty="0">
              <a:latin typeface="Arial Narrow" panose="020B0606020202030204" pitchFamily="34" charset="0"/>
            </a:rPr>
            <a:t> </a:t>
          </a:r>
          <a:r>
            <a:rPr lang="de-DE" sz="2000" dirty="0">
              <a:latin typeface="Arial Narrow" panose="020B0606020202030204" pitchFamily="34" charset="0"/>
            </a:rPr>
            <a:t>Unternehmen</a:t>
          </a:r>
          <a:endParaRPr lang="de-DE" sz="2400" dirty="0">
            <a:latin typeface="Arial Narrow" panose="020B0606020202030204" pitchFamily="34" charset="0"/>
          </a:endParaRPr>
        </a:p>
      </dgm:t>
    </dgm:pt>
    <dgm:pt modelId="{AD7BA489-00E5-40C0-82C4-9907876A6514}" type="parTrans" cxnId="{FE80AA34-AEFA-467C-A8B3-4BC67731D9DD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2A826C41-D9D4-4AB2-9428-42EF29843DE6}" type="sibTrans" cxnId="{FE80AA34-AEFA-467C-A8B3-4BC67731D9DD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00740D14-86F6-4247-8E19-3305D5A0AF49}">
      <dgm:prSet custT="1"/>
      <dgm:spPr/>
      <dgm:t>
        <a:bodyPr/>
        <a:lstStyle/>
        <a:p>
          <a:pPr rtl="0"/>
          <a:r>
            <a:rPr lang="de-DE" sz="2000" dirty="0">
              <a:latin typeface="Arial Narrow" panose="020B0606020202030204" pitchFamily="34" charset="0"/>
            </a:rPr>
            <a:t>Direkter </a:t>
          </a:r>
          <a:br>
            <a:rPr lang="de-DE" sz="2000" dirty="0">
              <a:latin typeface="Arial Narrow" panose="020B0606020202030204" pitchFamily="34" charset="0"/>
            </a:rPr>
          </a:br>
          <a:r>
            <a:rPr lang="de-DE" sz="2000" dirty="0">
              <a:latin typeface="Arial Narrow" panose="020B0606020202030204" pitchFamily="34" charset="0"/>
            </a:rPr>
            <a:t>Vertrieb</a:t>
          </a:r>
        </a:p>
      </dgm:t>
    </dgm:pt>
    <dgm:pt modelId="{5BB17FD2-D2A5-439D-8AD7-EA6F45B74B49}" type="parTrans" cxnId="{92AECE70-1C14-4613-8ADF-FB667779443F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E15C064A-F1EE-4926-94FC-1CF699FE85B9}" type="sibTrans" cxnId="{92AECE70-1C14-4613-8ADF-FB667779443F}">
      <dgm:prSet/>
      <dgm:spPr/>
      <dgm:t>
        <a:bodyPr/>
        <a:lstStyle/>
        <a:p>
          <a:endParaRPr lang="de-DE" sz="2800">
            <a:latin typeface="Arial Narrow" panose="020B0606020202030204" pitchFamily="34" charset="0"/>
          </a:endParaRPr>
        </a:p>
      </dgm:t>
    </dgm:pt>
    <dgm:pt modelId="{B3F4E8A8-550B-42BE-9EAC-CFCFAB5BDAF6}" type="pres">
      <dgm:prSet presAssocID="{4DD04744-2EFE-4694-A548-927690541755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6F02A69B-BB0D-4A69-91FA-2918799B9A1D}" type="pres">
      <dgm:prSet presAssocID="{3A0CB157-287F-4E81-894B-8175FD81C515}" presName="root" presStyleCnt="0"/>
      <dgm:spPr/>
    </dgm:pt>
    <dgm:pt modelId="{C8085A70-0711-4766-9053-778001F110DA}" type="pres">
      <dgm:prSet presAssocID="{3A0CB157-287F-4E81-894B-8175FD81C515}" presName="rootComposite" presStyleCnt="0"/>
      <dgm:spPr/>
    </dgm:pt>
    <dgm:pt modelId="{3A5C42D4-6303-4727-ADD3-6E998D86D716}" type="pres">
      <dgm:prSet presAssocID="{3A0CB157-287F-4E81-894B-8175FD81C515}" presName="rootText" presStyleLbl="node1" presStyleIdx="0" presStyleCnt="1" custScaleX="141468"/>
      <dgm:spPr/>
    </dgm:pt>
    <dgm:pt modelId="{CF71AD8E-3ADF-42EE-86C0-9D1049150F34}" type="pres">
      <dgm:prSet presAssocID="{3A0CB157-287F-4E81-894B-8175FD81C515}" presName="rootConnector" presStyleLbl="node1" presStyleIdx="0" presStyleCnt="1"/>
      <dgm:spPr/>
    </dgm:pt>
    <dgm:pt modelId="{7C0EBB53-0CD2-48FC-ABE6-ABABD3F3FECA}" type="pres">
      <dgm:prSet presAssocID="{3A0CB157-287F-4E81-894B-8175FD81C515}" presName="childShape" presStyleCnt="0"/>
      <dgm:spPr/>
    </dgm:pt>
    <dgm:pt modelId="{33C35DEC-B6B7-413A-A321-F146712D4A5B}" type="pres">
      <dgm:prSet presAssocID="{E8F2CED8-2B23-4AE4-BE52-C030BCFAE4D0}" presName="Name13" presStyleLbl="parChTrans1D2" presStyleIdx="0" presStyleCnt="3"/>
      <dgm:spPr/>
    </dgm:pt>
    <dgm:pt modelId="{5921FB27-7ECD-4302-9821-537C35CF55D8}" type="pres">
      <dgm:prSet presAssocID="{1BA538E5-F4F1-4B11-A546-E8700CDB5682}" presName="childText" presStyleLbl="bgAcc1" presStyleIdx="0" presStyleCnt="3" custScaleY="130976">
        <dgm:presLayoutVars>
          <dgm:bulletEnabled val="1"/>
        </dgm:presLayoutVars>
      </dgm:prSet>
      <dgm:spPr/>
    </dgm:pt>
    <dgm:pt modelId="{AB4EAF99-A39F-44C2-8CE8-EAA545EE2498}" type="pres">
      <dgm:prSet presAssocID="{AD7BA489-00E5-40C0-82C4-9907876A6514}" presName="Name13" presStyleLbl="parChTrans1D2" presStyleIdx="1" presStyleCnt="3"/>
      <dgm:spPr/>
    </dgm:pt>
    <dgm:pt modelId="{E210EB91-4FBC-4C35-B211-B8B2CEA37C1D}" type="pres">
      <dgm:prSet presAssocID="{4414B696-9517-4DCD-849D-54604911BC7D}" presName="childText" presStyleLbl="bgAcc1" presStyleIdx="1" presStyleCnt="3">
        <dgm:presLayoutVars>
          <dgm:bulletEnabled val="1"/>
        </dgm:presLayoutVars>
      </dgm:prSet>
      <dgm:spPr/>
    </dgm:pt>
    <dgm:pt modelId="{3AFA09DE-55F0-4578-8B11-5046FD64D582}" type="pres">
      <dgm:prSet presAssocID="{5BB17FD2-D2A5-439D-8AD7-EA6F45B74B49}" presName="Name13" presStyleLbl="parChTrans1D2" presStyleIdx="2" presStyleCnt="3"/>
      <dgm:spPr/>
    </dgm:pt>
    <dgm:pt modelId="{3D38873B-410A-4C31-B659-EEC419498C17}" type="pres">
      <dgm:prSet presAssocID="{00740D14-86F6-4247-8E19-3305D5A0AF49}" presName="childText" presStyleLbl="bgAcc1" presStyleIdx="2" presStyleCnt="3">
        <dgm:presLayoutVars>
          <dgm:bulletEnabled val="1"/>
        </dgm:presLayoutVars>
      </dgm:prSet>
      <dgm:spPr/>
    </dgm:pt>
  </dgm:ptLst>
  <dgm:cxnLst>
    <dgm:cxn modelId="{92AECE70-1C14-4613-8ADF-FB667779443F}" srcId="{3A0CB157-287F-4E81-894B-8175FD81C515}" destId="{00740D14-86F6-4247-8E19-3305D5A0AF49}" srcOrd="2" destOrd="0" parTransId="{5BB17FD2-D2A5-439D-8AD7-EA6F45B74B49}" sibTransId="{E15C064A-F1EE-4926-94FC-1CF699FE85B9}"/>
    <dgm:cxn modelId="{87B371F9-A31F-4169-8EE5-97CD983CFF2D}" srcId="{3A0CB157-287F-4E81-894B-8175FD81C515}" destId="{1BA538E5-F4F1-4B11-A546-E8700CDB5682}" srcOrd="0" destOrd="0" parTransId="{E8F2CED8-2B23-4AE4-BE52-C030BCFAE4D0}" sibTransId="{CB450256-C1F8-46E5-B861-259F1643C791}"/>
    <dgm:cxn modelId="{EE57BAD5-BD6D-467E-ADA5-51930C23D2DE}" srcId="{4DD04744-2EFE-4694-A548-927690541755}" destId="{3A0CB157-287F-4E81-894B-8175FD81C515}" srcOrd="0" destOrd="0" parTransId="{8270381B-4E63-4359-B02D-54B05861308A}" sibTransId="{DA11A8E8-E68D-44E9-BC00-E61CD7E7E0E1}"/>
    <dgm:cxn modelId="{53D0A802-0C05-4A62-A4E2-6BE9EDA92C8E}" type="presOf" srcId="{5BB17FD2-D2A5-439D-8AD7-EA6F45B74B49}" destId="{3AFA09DE-55F0-4578-8B11-5046FD64D582}" srcOrd="0" destOrd="0" presId="urn:microsoft.com/office/officeart/2005/8/layout/hierarchy3"/>
    <dgm:cxn modelId="{F07120CE-1959-4446-917D-81FFC92057B1}" type="presOf" srcId="{00740D14-86F6-4247-8E19-3305D5A0AF49}" destId="{3D38873B-410A-4C31-B659-EEC419498C17}" srcOrd="0" destOrd="0" presId="urn:microsoft.com/office/officeart/2005/8/layout/hierarchy3"/>
    <dgm:cxn modelId="{C1AC66B2-EB7F-4597-A7BC-420CD3B41F24}" type="presOf" srcId="{1BA538E5-F4F1-4B11-A546-E8700CDB5682}" destId="{5921FB27-7ECD-4302-9821-537C35CF55D8}" srcOrd="0" destOrd="0" presId="urn:microsoft.com/office/officeart/2005/8/layout/hierarchy3"/>
    <dgm:cxn modelId="{4C5FE110-34B4-4624-AF43-3B8E22DF1BB4}" type="presOf" srcId="{3A0CB157-287F-4E81-894B-8175FD81C515}" destId="{CF71AD8E-3ADF-42EE-86C0-9D1049150F34}" srcOrd="1" destOrd="0" presId="urn:microsoft.com/office/officeart/2005/8/layout/hierarchy3"/>
    <dgm:cxn modelId="{8307540C-5DF0-49D6-9371-9AC408C196FB}" type="presOf" srcId="{E8F2CED8-2B23-4AE4-BE52-C030BCFAE4D0}" destId="{33C35DEC-B6B7-413A-A321-F146712D4A5B}" srcOrd="0" destOrd="0" presId="urn:microsoft.com/office/officeart/2005/8/layout/hierarchy3"/>
    <dgm:cxn modelId="{C9E02884-2A3A-4B4F-989D-661163CD4FAF}" type="presOf" srcId="{4DD04744-2EFE-4694-A548-927690541755}" destId="{B3F4E8A8-550B-42BE-9EAC-CFCFAB5BDAF6}" srcOrd="0" destOrd="0" presId="urn:microsoft.com/office/officeart/2005/8/layout/hierarchy3"/>
    <dgm:cxn modelId="{DEF1EC1F-8612-48F4-8BE1-BB10CEBA2413}" type="presOf" srcId="{3A0CB157-287F-4E81-894B-8175FD81C515}" destId="{3A5C42D4-6303-4727-ADD3-6E998D86D716}" srcOrd="0" destOrd="0" presId="urn:microsoft.com/office/officeart/2005/8/layout/hierarchy3"/>
    <dgm:cxn modelId="{1DDEAA17-B94B-4797-8B78-DC62B1A65F20}" type="presOf" srcId="{AD7BA489-00E5-40C0-82C4-9907876A6514}" destId="{AB4EAF99-A39F-44C2-8CE8-EAA545EE2498}" srcOrd="0" destOrd="0" presId="urn:microsoft.com/office/officeart/2005/8/layout/hierarchy3"/>
    <dgm:cxn modelId="{FE80AA34-AEFA-467C-A8B3-4BC67731D9DD}" srcId="{3A0CB157-287F-4E81-894B-8175FD81C515}" destId="{4414B696-9517-4DCD-849D-54604911BC7D}" srcOrd="1" destOrd="0" parTransId="{AD7BA489-00E5-40C0-82C4-9907876A6514}" sibTransId="{2A826C41-D9D4-4AB2-9428-42EF29843DE6}"/>
    <dgm:cxn modelId="{EDBA27F0-6DF6-4DF2-8888-5E70023490FF}" type="presOf" srcId="{4414B696-9517-4DCD-849D-54604911BC7D}" destId="{E210EB91-4FBC-4C35-B211-B8B2CEA37C1D}" srcOrd="0" destOrd="0" presId="urn:microsoft.com/office/officeart/2005/8/layout/hierarchy3"/>
    <dgm:cxn modelId="{5D06A324-D013-4665-8425-B91359CD1286}" type="presParOf" srcId="{B3F4E8A8-550B-42BE-9EAC-CFCFAB5BDAF6}" destId="{6F02A69B-BB0D-4A69-91FA-2918799B9A1D}" srcOrd="0" destOrd="0" presId="urn:microsoft.com/office/officeart/2005/8/layout/hierarchy3"/>
    <dgm:cxn modelId="{ADF25FEB-C4FB-44F1-9DD4-2DFD0067E3F1}" type="presParOf" srcId="{6F02A69B-BB0D-4A69-91FA-2918799B9A1D}" destId="{C8085A70-0711-4766-9053-778001F110DA}" srcOrd="0" destOrd="0" presId="urn:microsoft.com/office/officeart/2005/8/layout/hierarchy3"/>
    <dgm:cxn modelId="{DE546DFD-AF1F-4BA9-87EB-488759E92351}" type="presParOf" srcId="{C8085A70-0711-4766-9053-778001F110DA}" destId="{3A5C42D4-6303-4727-ADD3-6E998D86D716}" srcOrd="0" destOrd="0" presId="urn:microsoft.com/office/officeart/2005/8/layout/hierarchy3"/>
    <dgm:cxn modelId="{39D314CD-8783-4588-837E-997815EA6259}" type="presParOf" srcId="{C8085A70-0711-4766-9053-778001F110DA}" destId="{CF71AD8E-3ADF-42EE-86C0-9D1049150F34}" srcOrd="1" destOrd="0" presId="urn:microsoft.com/office/officeart/2005/8/layout/hierarchy3"/>
    <dgm:cxn modelId="{D0F3EE73-7D6F-42F7-B432-1B35E599E277}" type="presParOf" srcId="{6F02A69B-BB0D-4A69-91FA-2918799B9A1D}" destId="{7C0EBB53-0CD2-48FC-ABE6-ABABD3F3FECA}" srcOrd="1" destOrd="0" presId="urn:microsoft.com/office/officeart/2005/8/layout/hierarchy3"/>
    <dgm:cxn modelId="{1CFCFAB4-7A57-4831-987B-C24F3C4A4620}" type="presParOf" srcId="{7C0EBB53-0CD2-48FC-ABE6-ABABD3F3FECA}" destId="{33C35DEC-B6B7-413A-A321-F146712D4A5B}" srcOrd="0" destOrd="0" presId="urn:microsoft.com/office/officeart/2005/8/layout/hierarchy3"/>
    <dgm:cxn modelId="{850F1671-8B89-4721-80AF-4909253261AC}" type="presParOf" srcId="{7C0EBB53-0CD2-48FC-ABE6-ABABD3F3FECA}" destId="{5921FB27-7ECD-4302-9821-537C35CF55D8}" srcOrd="1" destOrd="0" presId="urn:microsoft.com/office/officeart/2005/8/layout/hierarchy3"/>
    <dgm:cxn modelId="{9CCB76D2-F823-44F4-8E19-0209A8A817E8}" type="presParOf" srcId="{7C0EBB53-0CD2-48FC-ABE6-ABABD3F3FECA}" destId="{AB4EAF99-A39F-44C2-8CE8-EAA545EE2498}" srcOrd="2" destOrd="0" presId="urn:microsoft.com/office/officeart/2005/8/layout/hierarchy3"/>
    <dgm:cxn modelId="{4F2BBDDC-64E6-4D26-9CDA-CA0DBE75F02D}" type="presParOf" srcId="{7C0EBB53-0CD2-48FC-ABE6-ABABD3F3FECA}" destId="{E210EB91-4FBC-4C35-B211-B8B2CEA37C1D}" srcOrd="3" destOrd="0" presId="urn:microsoft.com/office/officeart/2005/8/layout/hierarchy3"/>
    <dgm:cxn modelId="{CB212760-6F02-40B8-8C68-400D585D5128}" type="presParOf" srcId="{7C0EBB53-0CD2-48FC-ABE6-ABABD3F3FECA}" destId="{3AFA09DE-55F0-4578-8B11-5046FD64D582}" srcOrd="4" destOrd="0" presId="urn:microsoft.com/office/officeart/2005/8/layout/hierarchy3"/>
    <dgm:cxn modelId="{71D5DC8D-5408-4CE8-816C-DFAB7AD63E7E}" type="presParOf" srcId="{7C0EBB53-0CD2-48FC-ABE6-ABABD3F3FECA}" destId="{3D38873B-410A-4C31-B659-EEC419498C17}" srcOrd="5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relId="rId12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549808A-82BE-4B03-847B-8C9EE4FE38D3}">
      <dsp:nvSpPr>
        <dsp:cNvPr id="0" name=""/>
        <dsp:cNvSpPr/>
      </dsp:nvSpPr>
      <dsp:spPr>
        <a:xfrm>
          <a:off x="1150376" y="1739"/>
          <a:ext cx="2779181" cy="95868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397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35560" rIns="53340" bIns="35560" numCol="1" spcCol="1270" anchor="ctr" anchorCtr="0">
          <a:noAutofit/>
        </a:bodyPr>
        <a:lstStyle/>
        <a:p>
          <a:pPr marL="0" lvl="0" indent="0" algn="ctr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b="1" kern="1200" baseline="0" dirty="0">
              <a:latin typeface="Arial Narrow" panose="020B0606020202030204" pitchFamily="34" charset="0"/>
            </a:rPr>
            <a:t>Konsumgüter-marketing</a:t>
          </a:r>
          <a:endParaRPr lang="de-DE" sz="2800" kern="1200" dirty="0">
            <a:latin typeface="Arial Narrow" panose="020B0606020202030204" pitchFamily="34" charset="0"/>
          </a:endParaRPr>
        </a:p>
      </dsp:txBody>
      <dsp:txXfrm>
        <a:off x="1178455" y="29818"/>
        <a:ext cx="2723023" cy="902530"/>
      </dsp:txXfrm>
    </dsp:sp>
    <dsp:sp modelId="{151F3663-76AF-4DCF-9E9E-B06736AF3881}">
      <dsp:nvSpPr>
        <dsp:cNvPr id="0" name=""/>
        <dsp:cNvSpPr/>
      </dsp:nvSpPr>
      <dsp:spPr>
        <a:xfrm>
          <a:off x="1428294" y="960428"/>
          <a:ext cx="277918" cy="7190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19016"/>
              </a:lnTo>
              <a:lnTo>
                <a:pt x="277918" y="719016"/>
              </a:lnTo>
            </a:path>
          </a:pathLst>
        </a:custGeom>
        <a:noFill/>
        <a:ln w="1397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10210E2-D83E-437D-AC98-CFE3A7E35F2E}">
      <dsp:nvSpPr>
        <dsp:cNvPr id="0" name=""/>
        <dsp:cNvSpPr/>
      </dsp:nvSpPr>
      <dsp:spPr>
        <a:xfrm>
          <a:off x="1706213" y="1200100"/>
          <a:ext cx="1533902" cy="95868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397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25400" rIns="38100" bIns="25400" numCol="1" spcCol="1270" anchor="ctr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>
              <a:latin typeface="Arial Narrow" panose="020B0606020202030204" pitchFamily="34" charset="0"/>
            </a:rPr>
            <a:t>Massen-produkte</a:t>
          </a:r>
        </a:p>
      </dsp:txBody>
      <dsp:txXfrm>
        <a:off x="1734292" y="1228179"/>
        <a:ext cx="1477744" cy="902530"/>
      </dsp:txXfrm>
    </dsp:sp>
    <dsp:sp modelId="{2389C027-B282-4F42-A461-D93E2A6D3049}">
      <dsp:nvSpPr>
        <dsp:cNvPr id="0" name=""/>
        <dsp:cNvSpPr/>
      </dsp:nvSpPr>
      <dsp:spPr>
        <a:xfrm>
          <a:off x="1428294" y="960428"/>
          <a:ext cx="277918" cy="191737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917377"/>
              </a:lnTo>
              <a:lnTo>
                <a:pt x="277918" y="1917377"/>
              </a:lnTo>
            </a:path>
          </a:pathLst>
        </a:custGeom>
        <a:noFill/>
        <a:ln w="1397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B3DD60C-5605-4877-82AD-D254F3DB6E17}">
      <dsp:nvSpPr>
        <dsp:cNvPr id="0" name=""/>
        <dsp:cNvSpPr/>
      </dsp:nvSpPr>
      <dsp:spPr>
        <a:xfrm>
          <a:off x="1706213" y="2398462"/>
          <a:ext cx="1533902" cy="95868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397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25400" rIns="38100" bIns="25400" numCol="1" spcCol="1270" anchor="ctr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>
              <a:latin typeface="Arial Narrow" panose="020B0606020202030204" pitchFamily="34" charset="0"/>
            </a:rPr>
            <a:t>Hohe Anzahl von Nachfragern </a:t>
          </a:r>
        </a:p>
      </dsp:txBody>
      <dsp:txXfrm>
        <a:off x="1734292" y="2426541"/>
        <a:ext cx="1477744" cy="902530"/>
      </dsp:txXfrm>
    </dsp:sp>
    <dsp:sp modelId="{A9F14C81-DB19-41F5-8DFA-76A3CF15AD95}">
      <dsp:nvSpPr>
        <dsp:cNvPr id="0" name=""/>
        <dsp:cNvSpPr/>
      </dsp:nvSpPr>
      <dsp:spPr>
        <a:xfrm>
          <a:off x="1428294" y="960428"/>
          <a:ext cx="277918" cy="311573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115738"/>
              </a:lnTo>
              <a:lnTo>
                <a:pt x="277918" y="3115738"/>
              </a:lnTo>
            </a:path>
          </a:pathLst>
        </a:custGeom>
        <a:noFill/>
        <a:ln w="1397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0E40857-ABDF-422A-809A-D0B40945478C}">
      <dsp:nvSpPr>
        <dsp:cNvPr id="0" name=""/>
        <dsp:cNvSpPr/>
      </dsp:nvSpPr>
      <dsp:spPr>
        <a:xfrm>
          <a:off x="1706213" y="3596823"/>
          <a:ext cx="1533902" cy="95868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397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25400" rIns="38100" bIns="25400" numCol="1" spcCol="1270" anchor="ctr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>
              <a:latin typeface="Arial Narrow" panose="020B0606020202030204" pitchFamily="34" charset="0"/>
            </a:rPr>
            <a:t>Vertrieb</a:t>
          </a:r>
          <a:br>
            <a:rPr lang="de-DE" sz="2000" kern="1200" dirty="0">
              <a:latin typeface="Arial Narrow" panose="020B0606020202030204" pitchFamily="34" charset="0"/>
            </a:rPr>
          </a:br>
          <a:r>
            <a:rPr lang="de-DE" sz="2000" kern="1200" dirty="0">
              <a:latin typeface="Arial Narrow" panose="020B0606020202030204" pitchFamily="34" charset="0"/>
            </a:rPr>
            <a:t>mehrstufig</a:t>
          </a:r>
        </a:p>
      </dsp:txBody>
      <dsp:txXfrm>
        <a:off x="1734292" y="3624902"/>
        <a:ext cx="1477744" cy="90253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A5C42D4-6303-4727-ADD3-6E998D86D716}">
      <dsp:nvSpPr>
        <dsp:cNvPr id="0" name=""/>
        <dsp:cNvSpPr/>
      </dsp:nvSpPr>
      <dsp:spPr>
        <a:xfrm>
          <a:off x="1564788" y="263"/>
          <a:ext cx="2622292" cy="92681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397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35560" rIns="53340" bIns="35560" numCol="1" spcCol="1270" anchor="ctr" anchorCtr="0">
          <a:noAutofit/>
        </a:bodyPr>
        <a:lstStyle/>
        <a:p>
          <a:pPr marL="0" lvl="0" indent="0" algn="ctr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800" b="1" kern="1200" baseline="0" dirty="0">
              <a:latin typeface="Arial Narrow" panose="020B0606020202030204" pitchFamily="34" charset="0"/>
            </a:rPr>
            <a:t>Investitionsgüter-marketing</a:t>
          </a:r>
          <a:endParaRPr lang="de-DE" sz="2800" kern="1200" dirty="0">
            <a:latin typeface="Arial Narrow" panose="020B0606020202030204" pitchFamily="34" charset="0"/>
          </a:endParaRPr>
        </a:p>
      </dsp:txBody>
      <dsp:txXfrm>
        <a:off x="1591933" y="27408"/>
        <a:ext cx="2568002" cy="872524"/>
      </dsp:txXfrm>
    </dsp:sp>
    <dsp:sp modelId="{33C35DEC-B6B7-413A-A321-F146712D4A5B}">
      <dsp:nvSpPr>
        <dsp:cNvPr id="0" name=""/>
        <dsp:cNvSpPr/>
      </dsp:nvSpPr>
      <dsp:spPr>
        <a:xfrm>
          <a:off x="1827017" y="927078"/>
          <a:ext cx="262229" cy="83865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38656"/>
              </a:lnTo>
              <a:lnTo>
                <a:pt x="262229" y="838656"/>
              </a:lnTo>
            </a:path>
          </a:pathLst>
        </a:custGeom>
        <a:noFill/>
        <a:ln w="1397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921FB27-7ECD-4302-9821-537C35CF55D8}">
      <dsp:nvSpPr>
        <dsp:cNvPr id="0" name=""/>
        <dsp:cNvSpPr/>
      </dsp:nvSpPr>
      <dsp:spPr>
        <a:xfrm>
          <a:off x="2089246" y="1158781"/>
          <a:ext cx="1482903" cy="121390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397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25400" rIns="38100" bIns="25400" numCol="1" spcCol="1270" anchor="ctr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>
              <a:latin typeface="Arial Narrow" panose="020B0606020202030204" pitchFamily="34" charset="0"/>
            </a:rPr>
            <a:t>Anlagen, Maschinen, Spezial-anfertigungen</a:t>
          </a:r>
        </a:p>
      </dsp:txBody>
      <dsp:txXfrm>
        <a:off x="2124800" y="1194335"/>
        <a:ext cx="1411795" cy="1142796"/>
      </dsp:txXfrm>
    </dsp:sp>
    <dsp:sp modelId="{AB4EAF99-A39F-44C2-8CE8-EAA545EE2498}">
      <dsp:nvSpPr>
        <dsp:cNvPr id="0" name=""/>
        <dsp:cNvSpPr/>
      </dsp:nvSpPr>
      <dsp:spPr>
        <a:xfrm>
          <a:off x="1827017" y="927078"/>
          <a:ext cx="262229" cy="21407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140719"/>
              </a:lnTo>
              <a:lnTo>
                <a:pt x="262229" y="2140719"/>
              </a:lnTo>
            </a:path>
          </a:pathLst>
        </a:custGeom>
        <a:noFill/>
        <a:ln w="1397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210EB91-4FBC-4C35-B211-B8B2CEA37C1D}">
      <dsp:nvSpPr>
        <dsp:cNvPr id="0" name=""/>
        <dsp:cNvSpPr/>
      </dsp:nvSpPr>
      <dsp:spPr>
        <a:xfrm>
          <a:off x="2089246" y="2604390"/>
          <a:ext cx="1482903" cy="92681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397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25400" rIns="38100" bIns="25400" numCol="1" spcCol="1270" anchor="ctr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>
              <a:latin typeface="Arial Narrow" panose="020B0606020202030204" pitchFamily="34" charset="0"/>
            </a:rPr>
            <a:t>Nachfrager:</a:t>
          </a:r>
          <a:r>
            <a:rPr lang="de-DE" sz="2400" kern="1200" dirty="0">
              <a:latin typeface="Arial Narrow" panose="020B0606020202030204" pitchFamily="34" charset="0"/>
            </a:rPr>
            <a:t> </a:t>
          </a:r>
          <a:r>
            <a:rPr lang="de-DE" sz="2000" kern="1200" dirty="0">
              <a:latin typeface="Arial Narrow" panose="020B0606020202030204" pitchFamily="34" charset="0"/>
            </a:rPr>
            <a:t>Unternehmen</a:t>
          </a:r>
          <a:endParaRPr lang="de-DE" sz="2400" kern="1200" dirty="0">
            <a:latin typeface="Arial Narrow" panose="020B0606020202030204" pitchFamily="34" charset="0"/>
          </a:endParaRPr>
        </a:p>
      </dsp:txBody>
      <dsp:txXfrm>
        <a:off x="2116391" y="2631535"/>
        <a:ext cx="1428613" cy="872524"/>
      </dsp:txXfrm>
    </dsp:sp>
    <dsp:sp modelId="{3AFA09DE-55F0-4578-8B11-5046FD64D582}">
      <dsp:nvSpPr>
        <dsp:cNvPr id="0" name=""/>
        <dsp:cNvSpPr/>
      </dsp:nvSpPr>
      <dsp:spPr>
        <a:xfrm>
          <a:off x="1827017" y="927078"/>
          <a:ext cx="262229" cy="329923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299238"/>
              </a:lnTo>
              <a:lnTo>
                <a:pt x="262229" y="3299238"/>
              </a:lnTo>
            </a:path>
          </a:pathLst>
        </a:custGeom>
        <a:noFill/>
        <a:ln w="1397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38873B-410A-4C31-B659-EEC419498C17}">
      <dsp:nvSpPr>
        <dsp:cNvPr id="0" name=""/>
        <dsp:cNvSpPr/>
      </dsp:nvSpPr>
      <dsp:spPr>
        <a:xfrm>
          <a:off x="2089246" y="3762908"/>
          <a:ext cx="1482903" cy="926814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397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8100" tIns="25400" rIns="38100" bIns="25400" numCol="1" spcCol="1270" anchor="ctr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>
              <a:latin typeface="Arial Narrow" panose="020B0606020202030204" pitchFamily="34" charset="0"/>
            </a:rPr>
            <a:t>Direkter </a:t>
          </a:r>
          <a:br>
            <a:rPr lang="de-DE" sz="2000" kern="1200" dirty="0">
              <a:latin typeface="Arial Narrow" panose="020B0606020202030204" pitchFamily="34" charset="0"/>
            </a:rPr>
          </a:br>
          <a:r>
            <a:rPr lang="de-DE" sz="2000" kern="1200" dirty="0">
              <a:latin typeface="Arial Narrow" panose="020B0606020202030204" pitchFamily="34" charset="0"/>
            </a:rPr>
            <a:t>Vertrieb</a:t>
          </a:r>
        </a:p>
      </dsp:txBody>
      <dsp:txXfrm>
        <a:off x="2116391" y="3790053"/>
        <a:ext cx="1428613" cy="87252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de-DE" sz="20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PowerPoint-Übungen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1E83E7-84B3-41DF-9681-ADF736B89AE2}" type="datetime1">
              <a:rPr lang="de-DE" smtClean="0"/>
              <a:t>05.02.2017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de-DE"/>
              <a:t>Manuela Manula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0B8B7D1-5F9F-4AA5-B921-C794C224A18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5812519"/>
      </p:ext>
    </p:extLst>
  </p:cSld>
  <p:clrMap bg1="lt1" tx1="dk1" bg2="lt2" tx2="dk2" accent1="accent1" accent2="accent2" accent3="accent3" accent4="accent4" accent5="accent5" accent6="accent6" hlink="hlink" folHlink="folHlink"/>
  <p:hf sldNum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1943100" y="229393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ctr">
              <a:defRPr sz="2400">
                <a:latin typeface="Monotype Corsiva" panose="03010101010201010101" pitchFamily="66" charset="0"/>
              </a:defRPr>
            </a:lvl1pPr>
          </a:lstStyle>
          <a:p>
            <a:r>
              <a:rPr lang="de-DE"/>
              <a:t>PowerPoint-Übungen</a:t>
            </a:r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de-DE"/>
              <a:t>Manuela Manula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CD94B4E-BB60-4F5A-B006-0456DCD1469D}" type="slidenum">
              <a:rPr lang="de-DE" smtClean="0"/>
              <a:pPr/>
              <a:t>‹Nr.›</a:t>
            </a:fld>
            <a:endParaRPr lang="de-DE"/>
          </a:p>
        </p:txBody>
      </p:sp>
      <p:sp>
        <p:nvSpPr>
          <p:cNvPr id="8" name="Textfeld 7"/>
          <p:cNvSpPr txBox="1"/>
          <p:nvPr/>
        </p:nvSpPr>
        <p:spPr>
          <a:xfrm>
            <a:off x="5370513" y="-44113"/>
            <a:ext cx="90762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6000">
                <a:sym typeface="Wingdings" panose="05000000000000000000" pitchFamily="2" charset="2"/>
              </a:rPr>
              <a:t></a:t>
            </a:r>
            <a:endParaRPr lang="de-DE" sz="6000" dirty="0"/>
          </a:p>
        </p:txBody>
      </p:sp>
    </p:spTree>
    <p:extLst>
      <p:ext uri="{BB962C8B-B14F-4D97-AF65-F5344CB8AC3E}">
        <p14:creationId xmlns:p14="http://schemas.microsoft.com/office/powerpoint/2010/main" val="1815797273"/>
      </p:ext>
    </p:extLst>
  </p:cSld>
  <p:clrMap bg1="lt1" tx1="dk1" bg2="lt2" tx2="dk2" accent1="accent1" accent2="accent2" accent3="accent3" accent4="accent4" accent5="accent5" accent6="accent6" hlink="hlink" folHlink="folHlink"/>
  <p:hf sldNum="0" ftr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de-DE" dirty="0"/>
              <a:t>Marketing</a:t>
            </a:r>
            <a:r>
              <a:rPr lang="de-DE" baseline="0" dirty="0"/>
              <a:t> als Unternehmensphilosophie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de-DE" baseline="0" dirty="0"/>
              <a:t>Orientierung am Kunden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de-DE" baseline="0" dirty="0"/>
              <a:t>Strategien der Kundenbindung</a:t>
            </a:r>
            <a:endParaRPr lang="de-DE" dirty="0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302916008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183618004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402555748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60265477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303550304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5245959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418651976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234425597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318088629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Kopfzeilenplatzhalt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de-DE"/>
              <a:t>PowerPoint-Übungen</a:t>
            </a:r>
          </a:p>
        </p:txBody>
      </p:sp>
    </p:spTree>
    <p:extLst>
      <p:ext uri="{BB962C8B-B14F-4D97-AF65-F5344CB8AC3E}">
        <p14:creationId xmlns:p14="http://schemas.microsoft.com/office/powerpoint/2010/main" val="17617463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7200" baseline="0">
                <a:solidFill>
                  <a:schemeClr val="tx1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1872" y="4800600"/>
            <a:ext cx="9418320" cy="1691640"/>
          </a:xfrm>
        </p:spPr>
        <p:txBody>
          <a:bodyPr>
            <a:normAutofit/>
          </a:bodyPr>
          <a:lstStyle>
            <a:lvl1pPr marL="0" indent="0" algn="l">
              <a:buNone/>
              <a:defRPr sz="2200" spc="30" baseline="0">
                <a:solidFill>
                  <a:schemeClr val="tx1">
                    <a:lumMod val="75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de-DE"/>
              <a:t>Formatvorlage des Untertitelmasters durch Klicken bearbeiten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217B5-2339-4957-A7B1-EA8E73E120DE}" type="datetime1">
              <a:rPr lang="de-DE" smtClean="0"/>
              <a:t>05.02.2017</a:t>
            </a:fld>
            <a:endParaRPr lang="de-DE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3082764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2EC84-8E3D-485F-B46F-65C521B9A380}" type="datetime1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0600898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48700" y="381000"/>
            <a:ext cx="2476500" cy="5897562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381000"/>
            <a:ext cx="7734300" cy="5897562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8549A-6CA0-4BD9-9C2D-95E85976468B}" type="datetime1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9185670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4F8D5-E11B-4116-979B-0E460D4E0E29}" type="datetime1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727995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7200" b="1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4800600"/>
            <a:ext cx="9418320" cy="1691640"/>
          </a:xfrm>
        </p:spPr>
        <p:txBody>
          <a:bodyPr anchor="t">
            <a:normAutofit/>
          </a:bodyPr>
          <a:lstStyle>
            <a:lvl1pPr marL="0" indent="0">
              <a:buNone/>
              <a:defRPr sz="2200" spc="3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E5CDA5-0D15-4339-B3BD-E4F9DDD2C15F}" type="datetime1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6624952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61872" y="1828800"/>
            <a:ext cx="4480560" cy="4351337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26480" y="1828800"/>
            <a:ext cx="4480560" cy="4351337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A1332-A8D0-453B-8DA1-A2DDDD556DE5}" type="datetime1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3558460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61872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26480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lnSpc>
                <a:spcPct val="95000"/>
              </a:lnSpc>
              <a:spcBef>
                <a:spcPts val="0"/>
              </a:spcBef>
              <a:buNone/>
              <a:defRPr lang="en-US" sz="2000" b="0" kern="1200" dirty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2000"/>
              </a:spcBef>
              <a:buFontTx/>
              <a:buNone/>
            </a:pPr>
            <a:r>
              <a:rPr lang="de-DE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26480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1F7D-E8F7-4B35-94E1-F6AC7D79CCC9}" type="datetime1">
              <a:rPr lang="de-DE" smtClean="0"/>
              <a:t>05.02.2017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  <p:sp>
        <p:nvSpPr>
          <p:cNvPr id="11" name="Rectangle 10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4020793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E930C7-24BF-4531-9557-4189BCB0B106}" type="datetime1">
              <a:rPr lang="de-DE" smtClean="0"/>
              <a:t>05.02.2017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932426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61955-0C98-48DE-9147-851C56BC1E2C}" type="datetime1">
              <a:rPr lang="de-DE" smtClean="0"/>
              <a:t>05.02.2017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  <p:sp>
        <p:nvSpPr>
          <p:cNvPr id="5" name="Rectangle 4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6309395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200400" cy="1600197"/>
          </a:xfrm>
        </p:spPr>
        <p:txBody>
          <a:bodyPr anchor="b">
            <a:normAutofit/>
          </a:bodyPr>
          <a:lstStyle>
            <a:lvl1pPr>
              <a:defRPr sz="2800" b="1" baseline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04267" y="685800"/>
            <a:ext cx="6079066" cy="548640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99734"/>
            <a:ext cx="3200400" cy="3810001"/>
          </a:xfrm>
        </p:spPr>
        <p:txBody>
          <a:bodyPr>
            <a:normAutofit/>
          </a:bodyPr>
          <a:lstStyle>
            <a:lvl1pPr marL="0" indent="0">
              <a:lnSpc>
                <a:spcPct val="114000"/>
              </a:lnSpc>
              <a:spcBef>
                <a:spcPts val="8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8E2610-5722-4AD5-81EC-8FD747A58751}" type="datetime1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36354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5105400"/>
            <a:ext cx="11292840" cy="1752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257800"/>
            <a:ext cx="9982200" cy="914400"/>
          </a:xfrm>
        </p:spPr>
        <p:txBody>
          <a:bodyPr anchor="b">
            <a:normAutofit/>
          </a:bodyPr>
          <a:lstStyle>
            <a:lvl1pPr>
              <a:defRPr sz="2800" b="1">
                <a:solidFill>
                  <a:schemeClr val="bg1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1292840" cy="512892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6108589"/>
            <a:ext cx="9982200" cy="59701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400" baseline="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0311B1-EDA9-49C7-8709-6C6EA2D3F797}" type="datetime1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20434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61872" y="294198"/>
            <a:ext cx="9692640" cy="1397124"/>
          </a:xfrm>
          <a:prstGeom prst="rect">
            <a:avLst/>
          </a:prstGeom>
        </p:spPr>
        <p:txBody>
          <a:bodyPr vert="horz" lIns="91440" tIns="27432" rIns="91440" bIns="45720" rtlCol="0" anchor="b">
            <a:normAutofit/>
          </a:bodyPr>
          <a:lstStyle/>
          <a:p>
            <a:r>
              <a:rPr lang="de-DE" dirty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828800"/>
            <a:ext cx="859536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10797542" y="998537"/>
            <a:ext cx="1904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>
                    <a:lumMod val="40000"/>
                    <a:lumOff val="60000"/>
                  </a:schemeClr>
                </a:solidFill>
              </a:defRPr>
            </a:lvl1pPr>
          </a:lstStyle>
          <a:p>
            <a:fld id="{BCC5E5AE-364C-4B5B-8E89-38B622718126}" type="datetime1">
              <a:rPr lang="de-DE" sz="1100" smtClean="0"/>
              <a:t>05.02.2017</a:t>
            </a:fld>
            <a:endParaRPr lang="de-DE" sz="11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9959342" y="4046537"/>
            <a:ext cx="358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="1">
                <a:solidFill>
                  <a:schemeClr val="accent1">
                    <a:lumMod val="40000"/>
                    <a:lumOff val="60000"/>
                  </a:schemeClr>
                </a:solidFill>
              </a:defRPr>
            </a:lvl1pPr>
          </a:lstStyle>
          <a:p>
            <a:r>
              <a:rPr lang="de-DE"/>
              <a:t>Produkte und Dienstleistungen vermarkten</a:t>
            </a:r>
            <a:endParaRPr lang="de-D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292840" y="6172200"/>
            <a:ext cx="914400" cy="593725"/>
          </a:xfrm>
          <a:prstGeom prst="rect">
            <a:avLst/>
          </a:prstGeom>
        </p:spPr>
        <p:txBody>
          <a:bodyPr vert="horz" lIns="45720" tIns="45720" rIns="45720" bIns="45720" rtlCol="0" anchor="ctr">
            <a:normAutofit/>
          </a:bodyPr>
          <a:lstStyle>
            <a:lvl1pPr algn="ctr">
              <a:defRPr sz="3600">
                <a:solidFill>
                  <a:schemeClr val="accent1">
                    <a:lumMod val="60000"/>
                    <a:lumOff val="40000"/>
                  </a:schemeClr>
                </a:solidFill>
                <a:latin typeface="+mj-lt"/>
              </a:defRPr>
            </a:lvl1pPr>
          </a:lstStyle>
          <a:p>
            <a:fld id="{330D2ACE-B935-4E06-AA02-AF20DE2C838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06991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kern="1200" spc="-50" baseline="0">
          <a:solidFill>
            <a:schemeClr val="accent1"/>
          </a:solidFill>
          <a:latin typeface="Times New Roman" panose="02020603050405020304" pitchFamily="18" charset="0"/>
          <a:ea typeface="+mj-ea"/>
          <a:cs typeface="Times New Roman" panose="02020603050405020304" pitchFamily="18" charset="0"/>
        </a:defRPr>
      </a:lvl1pPr>
    </p:titleStyle>
    <p:bodyStyle>
      <a:lvl1pPr marL="182880" indent="-182880" algn="l" defTabSz="914400" rtl="0" eaLnBrk="1" latinLnBrk="0" hangingPunct="1">
        <a:lnSpc>
          <a:spcPct val="95000"/>
        </a:lnSpc>
        <a:spcBef>
          <a:spcPts val="1400"/>
        </a:spcBef>
        <a:spcAft>
          <a:spcPts val="200"/>
        </a:spcAft>
        <a:buClr>
          <a:schemeClr val="accent1"/>
        </a:buClr>
        <a:buSzPct val="80000"/>
        <a:buFont typeface="Arial" pitchFamily="34" charset="0"/>
        <a:buChar char="•"/>
        <a:defRPr sz="2000" kern="1200" spc="10" baseline="0">
          <a:solidFill>
            <a:schemeClr val="tx1">
              <a:lumMod val="65000"/>
              <a:lumOff val="35000"/>
            </a:schemeClr>
          </a:solidFill>
          <a:latin typeface="Times New Roman" panose="02020603050405020304" pitchFamily="18" charset="0"/>
          <a:ea typeface="+mn-ea"/>
          <a:cs typeface="Times New Roman" panose="02020603050405020304" pitchFamily="18" charset="0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800" kern="1200">
          <a:solidFill>
            <a:schemeClr val="tx1">
              <a:lumMod val="65000"/>
              <a:lumOff val="35000"/>
            </a:schemeClr>
          </a:solidFill>
          <a:latin typeface="Times New Roman" panose="02020603050405020304" pitchFamily="18" charset="0"/>
          <a:ea typeface="+mn-ea"/>
          <a:cs typeface="Times New Roman" panose="02020603050405020304" pitchFamily="18" charset="0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65000"/>
              <a:lumOff val="35000"/>
            </a:schemeClr>
          </a:solidFill>
          <a:latin typeface="Times New Roman" panose="02020603050405020304" pitchFamily="18" charset="0"/>
          <a:ea typeface="+mn-ea"/>
          <a:cs typeface="Times New Roman" panose="02020603050405020304" pitchFamily="18" charset="0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Times New Roman" panose="02020603050405020304" pitchFamily="18" charset="0"/>
          <a:ea typeface="+mn-ea"/>
          <a:cs typeface="Times New Roman" panose="02020603050405020304" pitchFamily="18" charset="0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Times New Roman" panose="02020603050405020304" pitchFamily="18" charset="0"/>
          <a:ea typeface="+mn-ea"/>
          <a:cs typeface="Times New Roman" panose="02020603050405020304" pitchFamily="18" charset="0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0" Type="http://schemas.openxmlformats.org/officeDocument/2006/relationships/diagramQuickStyle" Target="../diagrams/quickStyle2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de-DE" sz="5400" b="1" dirty="0"/>
              <a:t>Produkte und Dienstleistungen vermarkten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de-DE" sz="4000" dirty="0"/>
              <a:t>Marketingziele und Aufgaben im Betrieb</a:t>
            </a:r>
          </a:p>
        </p:txBody>
      </p:sp>
    </p:spTree>
    <p:extLst>
      <p:ext uri="{BB962C8B-B14F-4D97-AF65-F5344CB8AC3E}">
        <p14:creationId xmlns:p14="http://schemas.microsoft.com/office/powerpoint/2010/main" val="34972732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de-DE" dirty="0"/>
              <a:t>Danke für Ihre Aufmerksamkeit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F5685-727A-45F6-BD0D-A1CAC5225370}" type="datetime1">
              <a:rPr lang="de-DE" smtClean="0"/>
              <a:t>05.02.2017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lnSpcReduction="10000"/>
          </a:bodyPr>
          <a:lstStyle/>
          <a:p>
            <a:fld id="{330D2ACE-B935-4E06-AA02-AF20DE2C8383}" type="slidenum">
              <a:rPr lang="de-DE" smtClean="0"/>
              <a:t>10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14716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261872" y="294198"/>
            <a:ext cx="9692640" cy="1033157"/>
          </a:xfrm>
        </p:spPr>
        <p:txBody>
          <a:bodyPr/>
          <a:lstStyle/>
          <a:p>
            <a:r>
              <a:rPr lang="de-DE" dirty="0"/>
              <a:t>Schritte im Marketingprozess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261872" y="1828800"/>
            <a:ext cx="9948672" cy="4351337"/>
          </a:xfrm>
        </p:spPr>
        <p:txBody>
          <a:bodyPr>
            <a:noAutofit/>
          </a:bodyPr>
          <a:lstStyle/>
          <a:p>
            <a:pPr marL="722313" indent="-722313">
              <a:buFont typeface="+mj-lt"/>
              <a:buAutoNum type="arabicPeriod"/>
              <a:tabLst>
                <a:tab pos="7181850" algn="l"/>
                <a:tab pos="7624763" algn="l"/>
              </a:tabLst>
            </a:pPr>
            <a:r>
              <a:rPr lang="de-DE" sz="3600" dirty="0">
                <a:solidFill>
                  <a:schemeClr val="tx1"/>
                </a:solidFill>
              </a:rPr>
              <a:t>Analysephase</a:t>
            </a:r>
          </a:p>
          <a:p>
            <a:pPr marL="722313" indent="-722313">
              <a:buFont typeface="+mj-lt"/>
              <a:buAutoNum type="arabicPeriod"/>
              <a:tabLst>
                <a:tab pos="7624763" algn="l"/>
              </a:tabLst>
            </a:pPr>
            <a:r>
              <a:rPr lang="de-DE" sz="3600" dirty="0">
                <a:solidFill>
                  <a:schemeClr val="tx1"/>
                </a:solidFill>
              </a:rPr>
              <a:t>Ziele festlegen	</a:t>
            </a:r>
            <a:r>
              <a:rPr lang="de-DE" sz="3600" dirty="0">
                <a:solidFill>
                  <a:schemeClr val="tx1"/>
                </a:solidFill>
                <a:sym typeface="Wingdings" panose="05000000000000000000" pitchFamily="2" charset="2"/>
              </a:rPr>
              <a:t> </a:t>
            </a:r>
            <a:r>
              <a:rPr lang="de-DE" sz="4800" b="1" dirty="0">
                <a:solidFill>
                  <a:schemeClr val="tx1"/>
                </a:solidFill>
                <a:sym typeface="Wingdings" panose="05000000000000000000" pitchFamily="2" charset="2"/>
              </a:rPr>
              <a:t></a:t>
            </a:r>
            <a:r>
              <a:rPr lang="de-DE" sz="4800" b="1" dirty="0">
                <a:solidFill>
                  <a:schemeClr val="tx1"/>
                </a:solidFill>
              </a:rPr>
              <a:t> </a:t>
            </a:r>
          </a:p>
          <a:p>
            <a:pPr marL="722313" indent="-722313">
              <a:buFont typeface="+mj-lt"/>
              <a:buAutoNum type="arabicPeriod"/>
              <a:tabLst>
                <a:tab pos="7624763" algn="l"/>
              </a:tabLst>
            </a:pPr>
            <a:r>
              <a:rPr lang="de-DE" sz="3600" dirty="0">
                <a:solidFill>
                  <a:schemeClr val="tx1"/>
                </a:solidFill>
              </a:rPr>
              <a:t>Marketingkonzept erstellen	</a:t>
            </a:r>
            <a:r>
              <a:rPr lang="de-DE" sz="4800" b="1" dirty="0">
                <a:solidFill>
                  <a:schemeClr val="tx1"/>
                </a:solidFill>
                <a:sym typeface="Wingdings" panose="05000000000000000000" pitchFamily="2" charset="2"/>
              </a:rPr>
              <a:t></a:t>
            </a:r>
            <a:r>
              <a:rPr lang="de-DE" sz="3600" dirty="0">
                <a:solidFill>
                  <a:schemeClr val="tx1"/>
                </a:solidFill>
              </a:rPr>
              <a:t>	</a:t>
            </a:r>
          </a:p>
          <a:p>
            <a:pPr marL="722313" indent="-722313">
              <a:buFont typeface="+mj-lt"/>
              <a:buAutoNum type="arabicPeriod"/>
              <a:tabLst>
                <a:tab pos="7624763" algn="l"/>
              </a:tabLst>
            </a:pPr>
            <a:r>
              <a:rPr lang="de-DE" sz="3600" dirty="0">
                <a:solidFill>
                  <a:schemeClr val="tx1"/>
                </a:solidFill>
              </a:rPr>
              <a:t>Geplante Maßnahmen umsetzen	</a:t>
            </a:r>
            <a:r>
              <a:rPr lang="de-DE" sz="4800" b="1" dirty="0">
                <a:solidFill>
                  <a:schemeClr val="tx1"/>
                </a:solidFill>
                <a:sym typeface="Webdings" panose="05030102010509060703" pitchFamily="18" charset="2"/>
              </a:rPr>
              <a:t></a:t>
            </a:r>
            <a:r>
              <a:rPr lang="de-DE" sz="3600" dirty="0">
                <a:solidFill>
                  <a:schemeClr val="tx1"/>
                </a:solidFill>
              </a:rPr>
              <a:t>	</a:t>
            </a:r>
          </a:p>
          <a:p>
            <a:pPr marL="722313" indent="-722313">
              <a:buFont typeface="+mj-lt"/>
              <a:buAutoNum type="arabicPeriod"/>
              <a:tabLst>
                <a:tab pos="7624763" algn="l"/>
              </a:tabLst>
            </a:pPr>
            <a:r>
              <a:rPr lang="de-DE" sz="3600" dirty="0">
                <a:solidFill>
                  <a:schemeClr val="tx1"/>
                </a:solidFill>
              </a:rPr>
              <a:t>Ergebnisse kontrollieren	</a:t>
            </a:r>
            <a:r>
              <a:rPr lang="de-DE" sz="3600" b="1" dirty="0">
                <a:solidFill>
                  <a:schemeClr val="tx1"/>
                </a:solidFill>
                <a:sym typeface="Webdings" panose="05030102010509060703" pitchFamily="18" charset="2"/>
              </a:rPr>
              <a:t></a:t>
            </a:r>
            <a:endParaRPr lang="de-DE" sz="3600" dirty="0">
              <a:solidFill>
                <a:schemeClr val="tx1"/>
              </a:solidFill>
            </a:endParaRP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4E4B17-3B13-4B27-A95E-C7ECDA3A8C70}" type="datetime1">
              <a:rPr lang="de-DE" sz="1200" b="0" smtClean="0"/>
              <a:t>05.02.2017</a:t>
            </a:fld>
            <a:endParaRPr lang="de-DE" sz="1200" b="0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lnSpcReduction="10000"/>
          </a:bodyPr>
          <a:lstStyle/>
          <a:p>
            <a:fld id="{330D2ACE-B935-4E06-AA02-AF20DE2C8383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361138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Vom Verkäufermarkt zum Käufermarkt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sz="3600" dirty="0">
                <a:solidFill>
                  <a:schemeClr val="tx1"/>
                </a:solidFill>
              </a:rPr>
              <a:t>Verkäufermarkt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3" name="Inhaltsplatzhalter 2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de-DE" sz="2600" dirty="0">
                <a:solidFill>
                  <a:schemeClr val="tx1"/>
                </a:solidFill>
              </a:rPr>
              <a:t>Nachfrage übersteigt das Angebot.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de-DE" sz="2600" dirty="0">
                <a:solidFill>
                  <a:schemeClr val="tx1"/>
                </a:solidFill>
              </a:rPr>
              <a:t>Nachfrageüberhang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de-DE" sz="2600" dirty="0">
                <a:solidFill>
                  <a:schemeClr val="tx1"/>
                </a:solidFill>
              </a:rPr>
              <a:t>Produktorientierung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de-DE" sz="2600" dirty="0">
                <a:solidFill>
                  <a:schemeClr val="tx1"/>
                </a:solidFill>
              </a:rPr>
              <a:t>Produktion im Mittelpunkt</a:t>
            </a:r>
          </a:p>
        </p:txBody>
      </p:sp>
      <p:sp>
        <p:nvSpPr>
          <p:cNvPr id="6" name="Textplatzhalt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de-DE" sz="3600" dirty="0">
                <a:solidFill>
                  <a:schemeClr val="tx1"/>
                </a:solidFill>
              </a:rPr>
              <a:t>Käufermarkt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4" name="Inhaltsplatzhalter 3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de-DE" sz="2600" dirty="0">
                <a:solidFill>
                  <a:schemeClr val="tx1"/>
                </a:solidFill>
              </a:rPr>
              <a:t>Angebot übersteigt die Nachfrage.</a:t>
            </a:r>
          </a:p>
          <a:p>
            <a:pPr marL="0" indent="0">
              <a:buNone/>
            </a:pPr>
            <a:r>
              <a:rPr lang="de-DE" sz="2600" dirty="0">
                <a:solidFill>
                  <a:schemeClr val="tx1"/>
                </a:solidFill>
              </a:rPr>
              <a:t>Angebotsüberhang</a:t>
            </a:r>
          </a:p>
          <a:p>
            <a:pPr marL="0" indent="0">
              <a:buNone/>
            </a:pPr>
            <a:r>
              <a:rPr lang="de-DE" sz="2600" dirty="0">
                <a:solidFill>
                  <a:schemeClr val="tx1"/>
                </a:solidFill>
              </a:rPr>
              <a:t>Kunden-, Markt- und Dialogorientierung</a:t>
            </a:r>
          </a:p>
          <a:p>
            <a:pPr marL="0" indent="0">
              <a:buNone/>
            </a:pPr>
            <a:r>
              <a:rPr lang="de-DE" sz="2600" dirty="0">
                <a:solidFill>
                  <a:schemeClr val="tx1"/>
                </a:solidFill>
              </a:rPr>
              <a:t>Absatzleistung im Mittelpunkt</a:t>
            </a:r>
            <a:endParaRPr lang="de-DE" dirty="0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C4EFA-08E4-4096-A3F1-5ACFECA61FCD}" type="datetime1">
              <a:rPr lang="de-DE" smtClean="0"/>
              <a:t>05.02.2017</a:t>
            </a:fld>
            <a:endParaRPr lang="de-DE" dirty="0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lnSpcReduction="10000"/>
          </a:bodyPr>
          <a:lstStyle/>
          <a:p>
            <a:fld id="{330D2ACE-B935-4E06-AA02-AF20DE2C8383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67782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r>
              <a:rPr lang="de-DE" dirty="0"/>
              <a:t>Marketingziele und Aufgaben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571500" indent="-571500">
              <a:buClr>
                <a:srgbClr val="0070C0"/>
              </a:buClr>
              <a:buSzPct val="120000"/>
              <a:buFont typeface="+mj-lt"/>
              <a:buAutoNum type="alphaLcParenR"/>
            </a:pPr>
            <a:r>
              <a:rPr lang="de-DE" sz="2800" dirty="0">
                <a:solidFill>
                  <a:srgbClr val="0070C0"/>
                </a:solidFill>
              </a:rPr>
              <a:t>Umsatz</a:t>
            </a:r>
            <a:r>
              <a:rPr lang="de-DE" sz="2800" dirty="0">
                <a:solidFill>
                  <a:srgbClr val="FF0000"/>
                </a:solidFill>
              </a:rPr>
              <a:t> </a:t>
            </a:r>
            <a:r>
              <a:rPr lang="de-DE" sz="2800" dirty="0">
                <a:solidFill>
                  <a:schemeClr val="tx1"/>
                </a:solidFill>
              </a:rPr>
              <a:t>erhöhen</a:t>
            </a:r>
          </a:p>
          <a:p>
            <a:pPr marL="571500" indent="-571500">
              <a:buClr>
                <a:srgbClr val="0070C0"/>
              </a:buClr>
              <a:buSzPct val="120000"/>
              <a:buFont typeface="+mj-lt"/>
              <a:buAutoNum type="alphaLcParenR"/>
            </a:pPr>
            <a:r>
              <a:rPr lang="de-DE" sz="2800" dirty="0">
                <a:solidFill>
                  <a:srgbClr val="0070C0"/>
                </a:solidFill>
              </a:rPr>
              <a:t>Gewinn</a:t>
            </a:r>
            <a:r>
              <a:rPr lang="de-DE" sz="2800" dirty="0">
                <a:solidFill>
                  <a:srgbClr val="FF0000"/>
                </a:solidFill>
              </a:rPr>
              <a:t> </a:t>
            </a:r>
            <a:r>
              <a:rPr lang="de-DE" sz="2800" dirty="0">
                <a:solidFill>
                  <a:schemeClr val="tx1"/>
                </a:solidFill>
              </a:rPr>
              <a:t>steigern</a:t>
            </a:r>
          </a:p>
          <a:p>
            <a:pPr marL="571500" indent="-571500">
              <a:buClr>
                <a:srgbClr val="0070C0"/>
              </a:buClr>
              <a:buSzPct val="120000"/>
              <a:buFont typeface="+mj-lt"/>
              <a:buAutoNum type="alphaLcParenR"/>
            </a:pPr>
            <a:r>
              <a:rPr lang="de-DE" sz="2800" dirty="0">
                <a:solidFill>
                  <a:srgbClr val="0070C0"/>
                </a:solidFill>
              </a:rPr>
              <a:t>Marktanteil</a:t>
            </a:r>
            <a:r>
              <a:rPr lang="de-DE" sz="2800" dirty="0">
                <a:solidFill>
                  <a:schemeClr val="tx1"/>
                </a:solidFill>
              </a:rPr>
              <a:t> vergrößern</a:t>
            </a:r>
          </a:p>
          <a:p>
            <a:pPr marL="571500" indent="-571500">
              <a:buClr>
                <a:srgbClr val="0070C0"/>
              </a:buClr>
              <a:buSzPct val="120000"/>
              <a:buFont typeface="+mj-lt"/>
              <a:buAutoNum type="alphaLcParenR"/>
            </a:pPr>
            <a:r>
              <a:rPr lang="de-DE" sz="2800" dirty="0">
                <a:solidFill>
                  <a:srgbClr val="0070C0"/>
                </a:solidFill>
              </a:rPr>
              <a:t>Marktführerschaft</a:t>
            </a:r>
            <a:r>
              <a:rPr lang="de-DE" sz="2800" dirty="0">
                <a:solidFill>
                  <a:schemeClr val="tx1"/>
                </a:solidFill>
              </a:rPr>
              <a:t> erreichen</a:t>
            </a:r>
          </a:p>
          <a:p>
            <a:pPr marL="571500" indent="-571500">
              <a:buClr>
                <a:srgbClr val="0070C0"/>
              </a:buClr>
              <a:buSzPct val="120000"/>
              <a:buFont typeface="+mj-lt"/>
              <a:buAutoNum type="alphaLcParenR"/>
            </a:pPr>
            <a:r>
              <a:rPr lang="de-DE" sz="2800" dirty="0">
                <a:solidFill>
                  <a:srgbClr val="0070C0"/>
                </a:solidFill>
              </a:rPr>
              <a:t>Bekanntheitsgrad</a:t>
            </a:r>
            <a:r>
              <a:rPr lang="de-DE" sz="2800" dirty="0">
                <a:solidFill>
                  <a:schemeClr val="tx1"/>
                </a:solidFill>
              </a:rPr>
              <a:t> verbessern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half" idx="2"/>
          </p:nvPr>
        </p:nvSpPr>
        <p:spPr>
          <a:xfrm>
            <a:off x="6126480" y="1828800"/>
            <a:ext cx="5215030" cy="4351337"/>
          </a:xfrm>
        </p:spPr>
        <p:txBody>
          <a:bodyPr>
            <a:normAutofit/>
          </a:bodyPr>
          <a:lstStyle/>
          <a:p>
            <a:pPr marL="530225" indent="-530225">
              <a:buClr>
                <a:srgbClr val="FF0000"/>
              </a:buClr>
              <a:buSzPct val="100000"/>
              <a:buFont typeface="Wingdings" panose="05000000000000000000" pitchFamily="2" charset="2"/>
              <a:buChar char=""/>
            </a:pPr>
            <a:r>
              <a:rPr lang="de-DE" sz="2800" dirty="0">
                <a:solidFill>
                  <a:schemeClr val="tx1"/>
                </a:solidFill>
              </a:rPr>
              <a:t>Wünsche der Kunden erfüllen</a:t>
            </a:r>
          </a:p>
          <a:p>
            <a:pPr marL="530225" indent="-530225">
              <a:buClr>
                <a:srgbClr val="FF0000"/>
              </a:buClr>
              <a:buSzPct val="100000"/>
              <a:buFont typeface="Wingdings" panose="05000000000000000000" pitchFamily="2" charset="2"/>
              <a:buChar char=""/>
            </a:pPr>
            <a:r>
              <a:rPr lang="de-DE" sz="2800" dirty="0">
                <a:solidFill>
                  <a:schemeClr val="tx1"/>
                </a:solidFill>
              </a:rPr>
              <a:t>weitere Beteiligte zufriedenstellen (Stakeholder)</a:t>
            </a:r>
          </a:p>
          <a:p>
            <a:pPr marL="530225" indent="-530225">
              <a:buClr>
                <a:srgbClr val="FF0000"/>
              </a:buClr>
              <a:buSzPct val="100000"/>
              <a:buFont typeface="Wingdings" panose="05000000000000000000" pitchFamily="2" charset="2"/>
              <a:buChar char=""/>
            </a:pPr>
            <a:r>
              <a:rPr lang="de-DE" sz="2800" dirty="0">
                <a:solidFill>
                  <a:schemeClr val="tx1"/>
                </a:solidFill>
              </a:rPr>
              <a:t>Absatzmarkt erweitern</a:t>
            </a:r>
          </a:p>
          <a:p>
            <a:pPr marL="530225" indent="-530225">
              <a:buClr>
                <a:srgbClr val="FF0000"/>
              </a:buClr>
              <a:buSzPct val="100000"/>
              <a:buFont typeface="Wingdings" panose="05000000000000000000" pitchFamily="2" charset="2"/>
              <a:buChar char=""/>
            </a:pPr>
            <a:r>
              <a:rPr lang="de-DE" sz="2800" dirty="0">
                <a:solidFill>
                  <a:schemeClr val="tx1"/>
                </a:solidFill>
              </a:rPr>
              <a:t>Das Unternehmen marktorientiert leiten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266F67-C62A-47B0-B066-67E1EA0E044B}" type="datetime1">
              <a:rPr lang="de-DE" smtClean="0"/>
              <a:t>05.02.2017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lnSpcReduction="10000"/>
          </a:bodyPr>
          <a:lstStyle/>
          <a:p>
            <a:fld id="{330D2ACE-B935-4E06-AA02-AF20DE2C8383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055769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Marketingbereiche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de-DE" sz="2800" b="1" dirty="0">
                <a:solidFill>
                  <a:schemeClr val="tx1"/>
                </a:solidFill>
              </a:rPr>
              <a:t>Konsumgütermarketing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de-DE" sz="2600" dirty="0">
                <a:solidFill>
                  <a:schemeClr val="tx1"/>
                </a:solidFill>
              </a:rPr>
              <a:t>Massenprodukte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de-DE" sz="2600" dirty="0">
                <a:solidFill>
                  <a:schemeClr val="tx1"/>
                </a:solidFill>
              </a:rPr>
              <a:t>Hohe Anzahl von Nachfragern 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de-DE" sz="2600" dirty="0">
                <a:solidFill>
                  <a:schemeClr val="tx1"/>
                </a:solidFill>
              </a:rPr>
              <a:t>Mehrstufiger Vertrieb</a:t>
            </a:r>
          </a:p>
          <a:p>
            <a:pPr marL="274320" lvl="1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lang="de-DE" sz="2600" dirty="0">
              <a:solidFill>
                <a:schemeClr val="tx1"/>
              </a:solidFill>
            </a:endParaRPr>
          </a:p>
          <a:p>
            <a: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de-DE" sz="2800" b="1" dirty="0">
                <a:solidFill>
                  <a:schemeClr val="tx1"/>
                </a:solidFill>
              </a:rPr>
              <a:t>Investitionsgütermarketing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de-DE" sz="2600" dirty="0">
                <a:solidFill>
                  <a:schemeClr val="tx1"/>
                </a:solidFill>
              </a:rPr>
              <a:t>Anlagen, Maschinen, Spezialanfertigungen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de-DE" sz="2600" dirty="0">
                <a:solidFill>
                  <a:schemeClr val="tx1"/>
                </a:solidFill>
              </a:rPr>
              <a:t>Nachfrager: Unternehmen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de-DE" sz="2600" dirty="0">
                <a:solidFill>
                  <a:schemeClr val="tx1"/>
                </a:solidFill>
              </a:rPr>
              <a:t>Direkter Vertrieb</a:t>
            </a:r>
          </a:p>
          <a:p>
            <a: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de-DE" sz="2400" dirty="0">
                <a:solidFill>
                  <a:schemeClr val="tx1"/>
                </a:solidFill>
              </a:rPr>
              <a:t>Individuelle Beratung</a:t>
            </a:r>
          </a:p>
          <a:p>
            <a: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de-DE" sz="2400" dirty="0">
                <a:solidFill>
                  <a:schemeClr val="tx1"/>
                </a:solidFill>
              </a:rPr>
              <a:t>Internationale Geschäfte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1F7254-AE5C-48E1-83B5-3504CB6D910A}" type="datetime1">
              <a:rPr lang="de-DE" smtClean="0"/>
              <a:t>05.02.2017</a:t>
            </a:fld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lnSpcReduction="10000"/>
          </a:bodyPr>
          <a:lstStyle/>
          <a:p>
            <a:fld id="{330D2ACE-B935-4E06-AA02-AF20DE2C8383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543991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Marketingbereiche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354013" indent="-354013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Wingdings" panose="05000000000000000000" pitchFamily="2" charset="2"/>
              <a:buChar char="Ø"/>
            </a:pPr>
            <a:r>
              <a:rPr lang="de-DE" sz="2800" b="1" dirty="0">
                <a:solidFill>
                  <a:schemeClr val="tx1"/>
                </a:solidFill>
              </a:rPr>
              <a:t>Konsumgütermarketing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</a:pPr>
            <a:r>
              <a:rPr lang="de-DE" sz="2600" dirty="0">
                <a:solidFill>
                  <a:schemeClr val="tx1"/>
                </a:solidFill>
              </a:rPr>
              <a:t>Massenprodukte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</a:pPr>
            <a:r>
              <a:rPr lang="de-DE" sz="2600" dirty="0">
                <a:solidFill>
                  <a:schemeClr val="tx1"/>
                </a:solidFill>
              </a:rPr>
              <a:t>Anzahl der Nachfrager 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</a:pPr>
            <a:r>
              <a:rPr lang="de-DE" sz="2600" dirty="0">
                <a:solidFill>
                  <a:schemeClr val="tx1"/>
                </a:solidFill>
              </a:rPr>
              <a:t>Mehrstufiger Vertrieb</a:t>
            </a:r>
          </a:p>
        </p:txBody>
      </p:sp>
      <p:sp>
        <p:nvSpPr>
          <p:cNvPr id="5" name="Inhaltsplatzhalter 4"/>
          <p:cNvSpPr>
            <a:spLocks noGrp="1"/>
          </p:cNvSpPr>
          <p:nvPr>
            <p:ph sz="half" idx="2"/>
          </p:nvPr>
        </p:nvSpPr>
        <p:spPr>
          <a:xfrm>
            <a:off x="6126479" y="1828800"/>
            <a:ext cx="4979055" cy="4351337"/>
          </a:xfrm>
        </p:spPr>
        <p:txBody>
          <a:bodyPr/>
          <a:lstStyle/>
          <a:p>
            <a:pPr marL="354013" indent="-354013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Wingdings" panose="05000000000000000000" pitchFamily="2" charset="2"/>
              <a:buChar char="Ø"/>
            </a:pPr>
            <a:r>
              <a:rPr lang="de-DE" sz="2800" b="1" dirty="0">
                <a:solidFill>
                  <a:schemeClr val="tx1"/>
                </a:solidFill>
              </a:rPr>
              <a:t>Investitionsgütermarketing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</a:pPr>
            <a:r>
              <a:rPr lang="de-DE" sz="2600" dirty="0">
                <a:solidFill>
                  <a:schemeClr val="tx1"/>
                </a:solidFill>
              </a:rPr>
              <a:t>Anlagen, Maschinen, Spezialanfertigungen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</a:pPr>
            <a:r>
              <a:rPr lang="de-DE" sz="2600" dirty="0">
                <a:solidFill>
                  <a:schemeClr val="tx1"/>
                </a:solidFill>
              </a:rPr>
              <a:t>Nachfrager: Unternehmen</a:t>
            </a:r>
          </a:p>
          <a:p>
            <a: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de-DE" sz="2600" dirty="0">
                <a:solidFill>
                  <a:schemeClr val="tx1"/>
                </a:solidFill>
              </a:rPr>
              <a:t>Direkter Vertrieb</a:t>
            </a:r>
          </a:p>
          <a:p>
            <a: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de-DE" sz="2400" dirty="0">
                <a:solidFill>
                  <a:schemeClr val="tx1"/>
                </a:solidFill>
              </a:rPr>
              <a:t>Individuelle Beratung</a:t>
            </a:r>
          </a:p>
          <a:p>
            <a:pPr lvl="2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</a:pPr>
            <a:r>
              <a:rPr lang="de-DE" sz="2400" dirty="0">
                <a:solidFill>
                  <a:schemeClr val="tx1"/>
                </a:solidFill>
              </a:rPr>
              <a:t>Internationale Geschäfte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None/>
            </a:pPr>
            <a:br>
              <a:rPr lang="de-DE" dirty="0"/>
            </a:br>
            <a:endParaRPr lang="de-DE" dirty="0"/>
          </a:p>
          <a:p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A9546-003D-46F3-82D6-1E3AA926659D}" type="datetime1">
              <a:rPr lang="de-DE" smtClean="0"/>
              <a:t>05.02.2017</a:t>
            </a:fld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lnSpcReduction="10000"/>
          </a:bodyPr>
          <a:lstStyle/>
          <a:p>
            <a:fld id="{330D2ACE-B935-4E06-AA02-AF20DE2C8383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366592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r>
              <a:rPr lang="de-DE" dirty="0"/>
              <a:t>Marketingbereiche</a:t>
            </a:r>
          </a:p>
        </p:txBody>
      </p:sp>
      <p:graphicFrame>
        <p:nvGraphicFramePr>
          <p:cNvPr id="8" name="Inhaltsplatzhalter 7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976607774"/>
              </p:ext>
            </p:extLst>
          </p:nvPr>
        </p:nvGraphicFramePr>
        <p:xfrm>
          <a:off x="1261871" y="1828800"/>
          <a:ext cx="5079935" cy="45572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graphicFrame>
        <p:nvGraphicFramePr>
          <p:cNvPr id="9" name="Inhaltsplatzhalter 8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007697908"/>
              </p:ext>
            </p:extLst>
          </p:nvPr>
        </p:nvGraphicFramePr>
        <p:xfrm>
          <a:off x="5353665" y="1828800"/>
          <a:ext cx="5751869" cy="468998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D427C1-EEAF-4D3F-B49A-89E80AA3B327}" type="datetime1">
              <a:rPr lang="de-DE" smtClean="0"/>
              <a:t>05.02.2017</a:t>
            </a:fld>
            <a:endParaRPr lang="de-DE" dirty="0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lnSpcReduction="10000"/>
          </a:bodyPr>
          <a:lstStyle/>
          <a:p>
            <a:fld id="{330D2ACE-B935-4E06-AA02-AF20DE2C8383}" type="slidenum">
              <a:rPr lang="de-DE" smtClean="0"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795216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Kundenwünsche erfüllen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5495EB-685C-47C5-873D-C9C22D7ADEF0}" type="datetime1">
              <a:rPr lang="de-DE" smtClean="0"/>
              <a:t>05.02.2017</a:t>
            </a:fld>
            <a:endParaRPr lang="de-DE" dirty="0"/>
          </a:p>
        </p:txBody>
      </p:sp>
      <p:sp>
        <p:nvSpPr>
          <p:cNvPr id="9" name="Textfeld 8"/>
          <p:cNvSpPr txBox="1"/>
          <p:nvPr/>
        </p:nvSpPr>
        <p:spPr>
          <a:xfrm>
            <a:off x="1365109" y="2399063"/>
            <a:ext cx="1983235" cy="1077218"/>
          </a:xfrm>
          <a:prstGeom prst="rect">
            <a:avLst/>
          </a:prstGeom>
          <a:effectLst>
            <a:glow rad="228600">
              <a:schemeClr val="accent6">
                <a:satMod val="175000"/>
                <a:alpha val="40000"/>
              </a:schemeClr>
            </a:glow>
          </a:effectLst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Produkt-</a:t>
            </a:r>
            <a:b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3200" dirty="0" err="1">
                <a:latin typeface="Arial" panose="020B0604020202020204" pitchFamily="34" charset="0"/>
                <a:cs typeface="Arial" panose="020B0604020202020204" pitchFamily="34" charset="0"/>
              </a:rPr>
              <a:t>neuheiten</a:t>
            </a:r>
            <a:endParaRPr lang="de-DE" sz="3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Textfeld 9"/>
          <p:cNvSpPr txBox="1"/>
          <p:nvPr/>
        </p:nvSpPr>
        <p:spPr>
          <a:xfrm rot="20619581">
            <a:off x="1483545" y="4495807"/>
            <a:ext cx="2667718" cy="584775"/>
          </a:xfrm>
          <a:prstGeom prst="rect">
            <a:avLst/>
          </a:prstGeom>
          <a:ln w="76200"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Preisaktionen</a:t>
            </a:r>
          </a:p>
        </p:txBody>
      </p:sp>
      <p:sp>
        <p:nvSpPr>
          <p:cNvPr id="11" name="Textfeld 10"/>
          <p:cNvSpPr txBox="1"/>
          <p:nvPr/>
        </p:nvSpPr>
        <p:spPr>
          <a:xfrm>
            <a:off x="4906061" y="2399063"/>
            <a:ext cx="1701220" cy="1077218"/>
          </a:xfrm>
          <a:prstGeom prst="rect">
            <a:avLst/>
          </a:prstGeom>
          <a:solidFill>
            <a:srgbClr val="FFC000"/>
          </a:solidFill>
          <a:ln w="76200">
            <a:solidFill>
              <a:schemeClr val="accent5">
                <a:lumMod val="60000"/>
                <a:lumOff val="40000"/>
              </a:schemeClr>
            </a:solidFill>
            <a:prstDash val="dash"/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wrap="square" rtlCol="0">
            <a:spAutoFit/>
          </a:bodyPr>
          <a:lstStyle/>
          <a:p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Qualität</a:t>
            </a:r>
            <a:b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sichern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7987421" y="2399063"/>
            <a:ext cx="2210862" cy="1077218"/>
          </a:xfrm>
          <a:prstGeom prst="rect">
            <a:avLst/>
          </a:prstGeom>
          <a:solidFill>
            <a:srgbClr val="00B050"/>
          </a:solidFill>
          <a:effectLst>
            <a:reflection blurRad="6350" stA="50000" endA="300" endPos="90000" dist="50800" dir="5400000" sy="-100000" algn="bl" rotWithShape="0"/>
          </a:effectLst>
        </p:spPr>
        <p:txBody>
          <a:bodyPr wrap="none" rtlCol="0">
            <a:spAutoFit/>
          </a:bodyPr>
          <a:lstStyle/>
          <a:p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Service </a:t>
            </a:r>
            <a:b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verbessern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4832887" y="4625216"/>
            <a:ext cx="1891865" cy="1077218"/>
          </a:xfrm>
          <a:prstGeom prst="rect">
            <a:avLst/>
          </a:prstGeom>
          <a:solidFill>
            <a:srgbClr val="0070C0"/>
          </a:solidFill>
          <a:ln w="76200">
            <a:solidFill>
              <a:srgbClr val="FFC000"/>
            </a:solidFill>
          </a:ln>
        </p:spPr>
        <p:txBody>
          <a:bodyPr wrap="none" rtlCol="0">
            <a:spAutoFit/>
          </a:bodyPr>
          <a:lstStyle/>
          <a:p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Lieferung</a:t>
            </a:r>
            <a:b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3200" dirty="0">
                <a:latin typeface="Arial" panose="020B0604020202020204" pitchFamily="34" charset="0"/>
                <a:cs typeface="Arial" panose="020B0604020202020204" pitchFamily="34" charset="0"/>
              </a:rPr>
              <a:t>auf Abruf</a:t>
            </a:r>
          </a:p>
        </p:txBody>
      </p:sp>
      <p:sp>
        <p:nvSpPr>
          <p:cNvPr id="2" name="Fußzeilenplatzhalt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lnSpcReduction="10000"/>
          </a:bodyPr>
          <a:lstStyle/>
          <a:p>
            <a:fld id="{330D2ACE-B935-4E06-AA02-AF20DE2C8383}" type="slidenum">
              <a:rPr lang="de-DE" smtClean="0"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929330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261872" y="294198"/>
            <a:ext cx="9692640" cy="1161414"/>
          </a:xfrm>
        </p:spPr>
        <p:txBody>
          <a:bodyPr>
            <a:normAutofit/>
          </a:bodyPr>
          <a:lstStyle/>
          <a:p>
            <a:br>
              <a:rPr lang="de-DE" sz="4000" dirty="0"/>
            </a:br>
            <a:r>
              <a:rPr lang="de-DE" sz="4000" dirty="0"/>
              <a:t>Marketing: Austauschprozess </a:t>
            </a:r>
            <a:br>
              <a:rPr lang="de-DE" sz="4000" dirty="0"/>
            </a:br>
            <a:r>
              <a:rPr lang="de-DE" sz="4000" dirty="0"/>
              <a:t>zwischen Marktpartnern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BE642-BC1A-45A6-A9CF-ADF645B28374}" type="datetime1">
              <a:rPr lang="de-DE" smtClean="0"/>
              <a:t>05.02.2017</a:t>
            </a:fld>
            <a:endParaRPr lang="de-DE"/>
          </a:p>
        </p:txBody>
      </p:sp>
      <p:sp>
        <p:nvSpPr>
          <p:cNvPr id="6" name="Rechteck 5"/>
          <p:cNvSpPr/>
          <p:nvPr/>
        </p:nvSpPr>
        <p:spPr>
          <a:xfrm>
            <a:off x="1261872" y="2133599"/>
            <a:ext cx="273664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de-DE" sz="5400" b="1" dirty="0">
                <a:ln w="12700">
                  <a:solidFill>
                    <a:schemeClr val="accent1"/>
                  </a:solidFill>
                  <a:prstDash val="solid"/>
                </a:ln>
                <a:pattFill prst="pct50">
                  <a:fgClr>
                    <a:schemeClr val="accent1"/>
                  </a:fgClr>
                  <a:bgClr>
                    <a:schemeClr val="accent1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accent1"/>
                  </a:outerShdw>
                </a:effectLst>
              </a:rPr>
              <a:t>Kunden</a:t>
            </a:r>
          </a:p>
        </p:txBody>
      </p:sp>
      <p:sp>
        <p:nvSpPr>
          <p:cNvPr id="7" name="Rechteck 6"/>
          <p:cNvSpPr/>
          <p:nvPr/>
        </p:nvSpPr>
        <p:spPr>
          <a:xfrm>
            <a:off x="1800883" y="3774244"/>
            <a:ext cx="2980303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r>
              <a:rPr lang="de-DE" sz="3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00206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Stakeholder:</a:t>
            </a:r>
            <a:br>
              <a:rPr lang="de-DE" sz="3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00206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3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00206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Eigentümer</a:t>
            </a:r>
            <a:br>
              <a:rPr lang="de-DE" sz="3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00206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36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rgbClr val="002060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Mitarbeiter</a:t>
            </a:r>
          </a:p>
        </p:txBody>
      </p:sp>
      <p:sp>
        <p:nvSpPr>
          <p:cNvPr id="8" name="Rechteck 7"/>
          <p:cNvSpPr/>
          <p:nvPr/>
        </p:nvSpPr>
        <p:spPr>
          <a:xfrm rot="20195267">
            <a:off x="4986985" y="2728011"/>
            <a:ext cx="2210862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r>
              <a:rPr lang="de-DE" sz="4800" b="1" dirty="0">
                <a:ln w="9525">
                  <a:solidFill>
                    <a:srgbClr val="002060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  <a:reflection blurRad="6350" stA="55000" endA="50" endPos="85000" dist="29997" dir="5400000" sy="-100000" algn="bl" rotWithShape="0"/>
                </a:effectLst>
                <a:latin typeface="Arial" panose="020B0604020202020204" pitchFamily="34" charset="0"/>
                <a:cs typeface="Arial" panose="020B0604020202020204" pitchFamily="34" charset="0"/>
              </a:rPr>
              <a:t>Hande</a:t>
            </a:r>
            <a:r>
              <a:rPr lang="de-DE" sz="4400" b="1" dirty="0">
                <a:ln w="9525">
                  <a:solidFill>
                    <a:srgbClr val="002060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  <a:reflection blurRad="6350" stA="55000" endA="50" endPos="85000" dist="29997" dir="5400000" sy="-100000" algn="bl" rotWithShape="0"/>
                </a:effectLst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</a:p>
        </p:txBody>
      </p:sp>
      <p:sp>
        <p:nvSpPr>
          <p:cNvPr id="9" name="Rechteck 8"/>
          <p:cNvSpPr/>
          <p:nvPr/>
        </p:nvSpPr>
        <p:spPr>
          <a:xfrm>
            <a:off x="6890577" y="4229099"/>
            <a:ext cx="2749471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isometricOffAxis2Left"/>
              <a:lightRig rig="threePt" dir="t"/>
            </a:scene3d>
          </a:bodyPr>
          <a:lstStyle/>
          <a:p>
            <a:r>
              <a:rPr lang="de-DE" sz="36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Absatzhelfer</a:t>
            </a:r>
          </a:p>
        </p:txBody>
      </p:sp>
      <p:sp>
        <p:nvSpPr>
          <p:cNvPr id="10" name="Rechteck 9"/>
          <p:cNvSpPr/>
          <p:nvPr/>
        </p:nvSpPr>
        <p:spPr>
          <a:xfrm>
            <a:off x="7889673" y="2495838"/>
            <a:ext cx="2442325" cy="86589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ArchUp">
              <a:avLst/>
            </a:prstTxWarp>
            <a:spAutoFit/>
          </a:bodyPr>
          <a:lstStyle/>
          <a:p>
            <a:r>
              <a:rPr lang="de-DE" sz="3600" dirty="0">
                <a:ln w="0">
                  <a:solidFill>
                    <a:srgbClr val="00B050"/>
                  </a:solidFill>
                </a:ln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Zulieferer</a:t>
            </a:r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Produkte und Dienstleistungen vermarkten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lnSpcReduction="10000"/>
          </a:bodyPr>
          <a:lstStyle/>
          <a:p>
            <a:fld id="{330D2ACE-B935-4E06-AA02-AF20DE2C8383}" type="slidenum">
              <a:rPr lang="de-DE" smtClean="0"/>
              <a:t>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4028931"/>
      </p:ext>
    </p:extLst>
  </p:cSld>
  <p:clrMapOvr>
    <a:masterClrMapping/>
  </p:clrMapOvr>
</p:sld>
</file>

<file path=ppt/theme/theme1.xml><?xml version="1.0" encoding="utf-8"?>
<a:theme xmlns:a="http://schemas.openxmlformats.org/drawingml/2006/main" name="View">
  <a:themeElements>
    <a:clrScheme name="View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View">
      <a:maj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View">
      <a:fillStyleLst>
        <a:solidFill>
          <a:schemeClr val="phClr"/>
        </a:solidFill>
        <a:solidFill>
          <a:schemeClr val="phClr">
            <a:tint val="60000"/>
            <a:satMod val="120000"/>
          </a:schemeClr>
        </a:solidFill>
        <a:solidFill>
          <a:schemeClr val="phClr">
            <a:shade val="75000"/>
            <a:satMod val="13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3970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95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240" dir="5400000" algn="tl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9525" prstMaterial="flat">
            <a:bevelT w="0" h="0" prst="coolSlant"/>
            <a:contourClr>
              <a:schemeClr val="phClr">
                <a:shade val="35000"/>
                <a:satMod val="130000"/>
              </a:schemeClr>
            </a:contourClr>
          </a:sp3d>
        </a:effectStyle>
        <a:effectStyle>
          <a:effectLst>
            <a:outerShdw blurRad="76200" dist="25400" dir="5400000" algn="tl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9050" prstMaterial="flat">
            <a:bevelT w="0" h="0" prst="coolSlant"/>
            <a:contourClr>
              <a:schemeClr val="phClr">
                <a:shade val="25000"/>
                <a:satMod val="14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4000"/>
                <a:shade val="98000"/>
                <a:satMod val="130000"/>
                <a:lumMod val="102000"/>
              </a:schemeClr>
            </a:gs>
            <a:gs pos="100000">
              <a:schemeClr val="phClr">
                <a:tint val="98000"/>
                <a:shade val="78000"/>
                <a:satMod val="14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iew" id="{BA0EB5A6-F2D4-4F82-977B-64ADEE4A2A69}" vid="{7B713C7F-58B7-4AE9-B361-B13EB9EC4C0C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Ansicht</Template>
  <TotalTime>0</TotalTime>
  <Words>229</Words>
  <Application>Microsoft Office PowerPoint</Application>
  <PresentationFormat>Breitbild</PresentationFormat>
  <Paragraphs>115</Paragraphs>
  <Slides>10</Slides>
  <Notes>10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10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10</vt:i4>
      </vt:variant>
    </vt:vector>
  </HeadingPairs>
  <TitlesOfParts>
    <vt:vector size="21" baseType="lpstr">
      <vt:lpstr>Arial</vt:lpstr>
      <vt:lpstr>Arial Narrow</vt:lpstr>
      <vt:lpstr>Calibri</vt:lpstr>
      <vt:lpstr>Century Schoolbook</vt:lpstr>
      <vt:lpstr>Monotype Corsiva</vt:lpstr>
      <vt:lpstr>Times New Roman</vt:lpstr>
      <vt:lpstr>Verdana</vt:lpstr>
      <vt:lpstr>Webdings</vt:lpstr>
      <vt:lpstr>Wingdings</vt:lpstr>
      <vt:lpstr>Wingdings 2</vt:lpstr>
      <vt:lpstr>View</vt:lpstr>
      <vt:lpstr>Produkte und Dienstleistungen vermarkten</vt:lpstr>
      <vt:lpstr>Schritte im Marketingprozess</vt:lpstr>
      <vt:lpstr>Vom Verkäufermarkt zum Käufermarkt</vt:lpstr>
      <vt:lpstr>Marketingziele und Aufgaben</vt:lpstr>
      <vt:lpstr>Marketingbereiche</vt:lpstr>
      <vt:lpstr>Marketingbereiche</vt:lpstr>
      <vt:lpstr>Marketingbereiche</vt:lpstr>
      <vt:lpstr>Kundenwünsche erfüllen</vt:lpstr>
      <vt:lpstr> Marketing: Austauschprozess  zwischen Marktpartnern</vt:lpstr>
      <vt:lpstr>Danke für Ihre Aufmerksamkeit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fmp</dc:creator>
  <cp:lastModifiedBy>Marion Schröder</cp:lastModifiedBy>
  <cp:revision>88</cp:revision>
  <cp:lastPrinted>2014-02-23T18:10:40Z</cp:lastPrinted>
  <dcterms:created xsi:type="dcterms:W3CDTF">2014-01-19T14:01:48Z</dcterms:created>
  <dcterms:modified xsi:type="dcterms:W3CDTF">2017-02-05T09:34:30Z</dcterms:modified>
</cp:coreProperties>
</file>

<file path=docProps/thumbnail.jpeg>
</file>